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0"/>
  </p:notesMasterIdLst>
  <p:sldIdLst>
    <p:sldId id="256" r:id="rId4"/>
    <p:sldId id="258" r:id="rId5"/>
    <p:sldId id="276" r:id="rId6"/>
    <p:sldId id="284" r:id="rId7"/>
    <p:sldId id="277" r:id="rId8"/>
    <p:sldId id="278" r:id="rId9"/>
    <p:sldId id="279" r:id="rId11"/>
    <p:sldId id="282" r:id="rId12"/>
    <p:sldId id="285" r:id="rId13"/>
    <p:sldId id="283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87D6"/>
    <a:srgbClr val="D1D0E9"/>
    <a:srgbClr val="DFD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882" y="204"/>
      </p:cViewPr>
      <p:guideLst>
        <p:guide orient="horz" pos="221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1B126-C299-44CD-9C00-13EEDFC191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89451-3417-4010-8068-62BB216371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1B126-C299-44CD-9C00-13EEDFC191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89451-3417-4010-8068-62BB216371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1B126-C299-44CD-9C00-13EEDFC191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89451-3417-4010-8068-62BB216371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1B126-C299-44CD-9C00-13EEDFC191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89451-3417-4010-8068-62BB216371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1B126-C299-44CD-9C00-13EEDFC191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89451-3417-4010-8068-62BB216371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1B126-C299-44CD-9C00-13EEDFC191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89451-3417-4010-8068-62BB216371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1B126-C299-44CD-9C00-13EEDFC191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89451-3417-4010-8068-62BB216371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1B126-C299-44CD-9C00-13EEDFC191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89451-3417-4010-8068-62BB216371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1B126-C299-44CD-9C00-13EEDFC191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89451-3417-4010-8068-62BB216371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1B126-C299-44CD-9C00-13EEDFC191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89451-3417-4010-8068-62BB216371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1B126-C299-44CD-9C00-13EEDFC191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89451-3417-4010-8068-62BB216371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1B126-C299-44CD-9C00-13EEDFC191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89451-3417-4010-8068-62BB216371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1B126-C299-44CD-9C00-13EEDFC191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89451-3417-4010-8068-62BB216371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1B126-C299-44CD-9C00-13EEDFC191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89451-3417-4010-8068-62BB216371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1B126-C299-44CD-9C00-13EEDFC191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89451-3417-4010-8068-62BB216371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1B126-C299-44CD-9C00-13EEDFC191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89451-3417-4010-8068-62BB216371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1B126-C299-44CD-9C00-13EEDFC191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89451-3417-4010-8068-62BB216371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1B126-C299-44CD-9C00-13EEDFC191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89451-3417-4010-8068-62BB216371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1B126-C299-44CD-9C00-13EEDFC191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89451-3417-4010-8068-62BB216371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1B126-C299-44CD-9C00-13EEDFC191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89451-3417-4010-8068-62BB216371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1B126-C299-44CD-9C00-13EEDFC191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89451-3417-4010-8068-62BB216371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1B126-C299-44CD-9C00-13EEDFC191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89451-3417-4010-8068-62BB216371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1B126-C299-44CD-9C00-13EEDFC191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689451-3417-4010-8068-62BB2163715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1B126-C299-44CD-9C00-13EEDFC191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689451-3417-4010-8068-62BB2163715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6.GIF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5.GIF"/><Relationship Id="rId2" Type="http://schemas.openxmlformats.org/officeDocument/2006/relationships/tags" Target="../tags/tag2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5.GIF"/><Relationship Id="rId2" Type="http://schemas.openxmlformats.org/officeDocument/2006/relationships/tags" Target="../tags/tag3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" t="10096" r="4655" b="286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918447" y="2441485"/>
            <a:ext cx="835510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rmala UI" panose="020B0502040204020203" charset="0"/>
                <a:cs typeface="Nirmala UI" panose="020B0502040204020203" charset="0"/>
              </a:rPr>
              <a:t>FoodTruckonCampus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rmala UI" panose="020B0502040204020203" charset="0"/>
              <a:cs typeface="Nirmala UI" panose="020B0502040204020203" charset="0"/>
            </a:endParaRPr>
          </a:p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rmala UI" panose="020B0502040204020203" charset="0"/>
                <a:cs typeface="Nirmala UI" panose="020B0502040204020203" charset="0"/>
              </a:rPr>
              <a:t>Website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rmala UI" panose="020B0502040204020203" charset="0"/>
                <a:cs typeface="Nirmala UI" panose="020B0502040204020203" charset="0"/>
              </a:rPr>
              <a:t>：https://wfmtzf.axshare.com/#id=b7b0kq&amp;p=home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rmala UI" panose="020B0502040204020203" charset="0"/>
              <a:cs typeface="Nirmala UI" panose="020B0502040204020203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61577" y="3642105"/>
            <a:ext cx="406884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Jingqi Zhang, Yufei Ye, Ryan Chun Kin Siek, Chengmin Jiang, Shuqi He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" t="10096" r="4655" b="286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矩形: 剪去对角 4"/>
          <p:cNvSpPr/>
          <p:nvPr/>
        </p:nvSpPr>
        <p:spPr>
          <a:xfrm>
            <a:off x="487136" y="424543"/>
            <a:ext cx="11217729" cy="6008914"/>
          </a:xfrm>
          <a:prstGeom prst="snip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4537030" y="929588"/>
            <a:ext cx="343725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800" b="1" dirty="0">
                <a:solidFill>
                  <a:schemeClr val="bg2">
                    <a:lumMod val="50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  <a:cs typeface="+mn-ea"/>
                <a:sym typeface="+mn-lt"/>
              </a:rPr>
              <a:t>Inspired by RITUAL</a:t>
            </a:r>
            <a:endParaRPr lang="en-US" altLang="zh-CN" sz="2800" b="1" dirty="0">
              <a:solidFill>
                <a:schemeClr val="bg2">
                  <a:lumMod val="50000"/>
                </a:schemeClr>
              </a:solidFill>
              <a:latin typeface="Microsoft JhengHei" panose="020B0604030504040204" charset="-120"/>
              <a:ea typeface="Microsoft JhengHei" panose="020B0604030504040204" charset="-120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48840" y="1451610"/>
            <a:ext cx="8213725" cy="15068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sz="1400">
                <a:solidFill>
                  <a:schemeClr val="bg2">
                    <a:lumMod val="50000"/>
                  </a:schemeClr>
                </a:solidFill>
                <a:latin typeface="Malgun Gothic Semilight" panose="020B0502040204020203" charset="-122"/>
                <a:ea typeface="Malgun Gothic Semilight" panose="020B0502040204020203" charset="-122"/>
              </a:rPr>
              <a:t>Make your order online, and pick up at the restaurant.</a:t>
            </a:r>
            <a:endParaRPr lang="en-US" altLang="zh-CN" sz="1400">
              <a:solidFill>
                <a:schemeClr val="bg2">
                  <a:lumMod val="50000"/>
                </a:schemeClr>
              </a:solidFill>
              <a:latin typeface="Malgun Gothic Semilight" panose="020B0502040204020203" charset="-122"/>
              <a:ea typeface="Malgun Gothic Semilight" panose="020B0502040204020203" charset="-122"/>
            </a:endParaRPr>
          </a:p>
          <a:p>
            <a:pPr indent="0" algn="ctr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sz="1400">
                <a:solidFill>
                  <a:schemeClr val="bg2">
                    <a:lumMod val="50000"/>
                  </a:schemeClr>
                </a:solidFill>
                <a:latin typeface="Malgun Gothic Semilight" panose="020B0502040204020203" charset="-122"/>
                <a:ea typeface="Malgun Gothic Semilight" panose="020B0502040204020203" charset="-122"/>
              </a:rPr>
              <a:t>Saves the waiting time.</a:t>
            </a:r>
            <a:endParaRPr lang="en-US" altLang="zh-CN" sz="1400">
              <a:solidFill>
                <a:schemeClr val="bg2">
                  <a:lumMod val="50000"/>
                </a:schemeClr>
              </a:solidFill>
              <a:latin typeface="Malgun Gothic Semilight" panose="020B0502040204020203" charset="-122"/>
              <a:ea typeface="Malgun Gothic Semilight" panose="020B0502040204020203" charset="-122"/>
            </a:endParaRPr>
          </a:p>
          <a:p>
            <a:pPr indent="0" algn="ctr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accent2">
                    <a:lumMod val="75000"/>
                  </a:schemeClr>
                </a:solidFill>
                <a:latin typeface="Malgun Gothic Semilight" panose="020B0502040204020203" charset="-122"/>
                <a:ea typeface="Malgun Gothic Semilight" panose="020B0502040204020203" charset="-122"/>
              </a:rPr>
              <a:t>So we designed a website for the food truck on campus.</a:t>
            </a:r>
            <a:endParaRPr lang="en-US" altLang="zh-CN">
              <a:solidFill>
                <a:schemeClr val="accent2">
                  <a:lumMod val="75000"/>
                </a:schemeClr>
              </a:solidFill>
              <a:latin typeface="Malgun Gothic Semilight" panose="020B0502040204020203" charset="-122"/>
              <a:ea typeface="Malgun Gothic Semilight" panose="020B0502040204020203" charset="-122"/>
            </a:endParaRPr>
          </a:p>
        </p:txBody>
      </p:sp>
      <p:pic>
        <p:nvPicPr>
          <p:cNvPr id="3" name="图片 2" descr="_[TX8K96L]OOYWH66XEE93V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055" y="2961640"/>
            <a:ext cx="6363335" cy="3282315"/>
          </a:xfrm>
          <a:prstGeom prst="rect">
            <a:avLst/>
          </a:prstGeom>
        </p:spPr>
      </p:pic>
      <p:pic>
        <p:nvPicPr>
          <p:cNvPr id="4" name="图片 3" descr="L{NX$}U%U_6N4`U709@7U)V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140" y="2884170"/>
            <a:ext cx="3085465" cy="324548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" t="10096" r="4655" b="286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矩形: 剪去对角 4"/>
          <p:cNvSpPr/>
          <p:nvPr/>
        </p:nvSpPr>
        <p:spPr>
          <a:xfrm>
            <a:off x="487136" y="424543"/>
            <a:ext cx="11217729" cy="6008914"/>
          </a:xfrm>
          <a:prstGeom prst="snip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4690700" y="929588"/>
            <a:ext cx="312991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800" b="1" dirty="0">
                <a:solidFill>
                  <a:schemeClr val="bg2">
                    <a:lumMod val="50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  <a:cs typeface="+mn-ea"/>
                <a:sym typeface="+mn-lt"/>
              </a:rPr>
              <a:t>Low-Fi Prototype</a:t>
            </a:r>
            <a:endParaRPr lang="en-US" altLang="zh-CN" sz="2800" b="1" dirty="0">
              <a:solidFill>
                <a:schemeClr val="bg2">
                  <a:lumMod val="50000"/>
                </a:schemeClr>
              </a:solidFill>
              <a:latin typeface="Microsoft JhengHei" panose="020B0604030504040204" charset="-120"/>
              <a:ea typeface="Microsoft JhengHei" panose="020B0604030504040204" charset="-120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48840" y="1905635"/>
            <a:ext cx="821372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charset="-122"/>
                <a:ea typeface="Malgun Gothic Semilight" panose="020B0502040204020203" charset="-122"/>
              </a:rPr>
              <a:t>We have 5 tasks, which are register system, place or accept orders, and edit the menu.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Malgun Gothic Semilight" panose="020B0502040204020203" charset="-122"/>
              <a:ea typeface="Malgun Gothic Semilight" panose="020B0502040204020203" charset="-122"/>
            </a:endParaRPr>
          </a:p>
          <a:p>
            <a:pPr indent="0" algn="l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charset="-122"/>
                <a:ea typeface="Malgun Gothic Semilight" panose="020B0502040204020203" charset="-122"/>
              </a:rPr>
              <a:t>Participants demonstrate some of the Heuristic Evaluations: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Malgun Gothic Semilight" panose="020B0502040204020203" charset="-122"/>
              <a:ea typeface="Malgun Gothic Semilight" panose="020B0502040204020203" charset="-122"/>
            </a:endParaRPr>
          </a:p>
          <a:p>
            <a:pPr indent="0" algn="l">
              <a:lnSpc>
                <a:spcPct val="200000"/>
              </a:lnSpc>
              <a:buFont typeface="Arial" panose="020B0604020202020204" pitchFamily="34" charset="0"/>
              <a:buNone/>
            </a:pP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Malgun Gothic Semilight" panose="020B0502040204020203" charset="-122"/>
              <a:ea typeface="Malgun Gothic Semilight" panose="020B0502040204020203" charset="-122"/>
            </a:endParaRPr>
          </a:p>
          <a:p>
            <a:pPr indent="0" algn="l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accent2">
                    <a:lumMod val="75000"/>
                  </a:schemeClr>
                </a:solidFill>
                <a:latin typeface="Malgun Gothic Semilight" panose="020B0502040204020203" charset="-122"/>
                <a:ea typeface="Malgun Gothic Semilight" panose="020B0502040204020203" charset="-122"/>
              </a:rPr>
              <a:t>3 - User Control and freedom</a:t>
            </a:r>
            <a:endParaRPr lang="en-US" altLang="zh-CN" sz="1600">
              <a:solidFill>
                <a:schemeClr val="accent2">
                  <a:lumMod val="75000"/>
                </a:schemeClr>
              </a:solidFill>
              <a:latin typeface="Malgun Gothic Semilight" panose="020B0502040204020203" charset="-122"/>
              <a:ea typeface="Malgun Gothic Semilight" panose="020B0502040204020203" charset="-122"/>
            </a:endParaRPr>
          </a:p>
          <a:p>
            <a:pPr indent="0" algn="l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accent2">
                    <a:lumMod val="75000"/>
                  </a:schemeClr>
                </a:solidFill>
                <a:latin typeface="Malgun Gothic Semilight" panose="020B0502040204020203" charset="-122"/>
                <a:ea typeface="Malgun Gothic Semilight" panose="020B0502040204020203" charset="-122"/>
              </a:rPr>
              <a:t>4 - Consistency and Standards</a:t>
            </a:r>
            <a:endParaRPr lang="en-US" altLang="zh-CN" sz="1600">
              <a:solidFill>
                <a:schemeClr val="accent2">
                  <a:lumMod val="75000"/>
                </a:schemeClr>
              </a:solidFill>
              <a:latin typeface="Malgun Gothic Semilight" panose="020B0502040204020203" charset="-122"/>
              <a:ea typeface="Malgun Gothic Semilight" panose="020B0502040204020203" charset="-122"/>
            </a:endParaRPr>
          </a:p>
          <a:p>
            <a:pPr indent="0" algn="l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accent2">
                    <a:lumMod val="75000"/>
                  </a:schemeClr>
                </a:solidFill>
                <a:latin typeface="Malgun Gothic Semilight" panose="020B0502040204020203" charset="-122"/>
                <a:ea typeface="Malgun Gothic Semilight" panose="020B0502040204020203" charset="-122"/>
              </a:rPr>
              <a:t>7- Flexibility and efficiency of use </a:t>
            </a:r>
            <a:endParaRPr lang="en-US" altLang="zh-CN" sz="1600">
              <a:solidFill>
                <a:schemeClr val="accent2">
                  <a:lumMod val="75000"/>
                </a:schemeClr>
              </a:solidFill>
              <a:latin typeface="Malgun Gothic Semilight" panose="020B0502040204020203" charset="-122"/>
              <a:ea typeface="Malgun Gothic Semilight" panose="020B0502040204020203" charset="-122"/>
            </a:endParaRPr>
          </a:p>
          <a:p>
            <a:pPr indent="0" algn="l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accent2">
                    <a:lumMod val="75000"/>
                  </a:schemeClr>
                </a:solidFill>
                <a:latin typeface="Malgun Gothic Semilight" panose="020B0502040204020203" charset="-122"/>
                <a:ea typeface="Malgun Gothic Semilight" panose="020B0502040204020203" charset="-122"/>
              </a:rPr>
              <a:t>8 - Aesthetic and minimalist design</a:t>
            </a:r>
            <a:endParaRPr lang="en-US" altLang="zh-CN" sz="1600">
              <a:solidFill>
                <a:schemeClr val="accent2">
                  <a:lumMod val="75000"/>
                </a:schemeClr>
              </a:solidFill>
              <a:latin typeface="Malgun Gothic Semilight" panose="020B0502040204020203" charset="-122"/>
              <a:ea typeface="Malgun Gothic Semilight" panose="020B0502040204020203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210" y="3147695"/>
            <a:ext cx="4871085" cy="21939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" t="10096" r="4655" b="286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矩形: 剪去对角 4"/>
          <p:cNvSpPr/>
          <p:nvPr/>
        </p:nvSpPr>
        <p:spPr>
          <a:xfrm>
            <a:off x="487136" y="424543"/>
            <a:ext cx="11217729" cy="6008914"/>
          </a:xfrm>
          <a:prstGeom prst="snip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4852943" y="929588"/>
            <a:ext cx="280543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800" b="1" dirty="0">
                <a:solidFill>
                  <a:schemeClr val="bg2">
                    <a:lumMod val="50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  <a:cs typeface="+mn-ea"/>
                <a:sym typeface="+mn-lt"/>
              </a:rPr>
              <a:t>Hi-Fi Prototype</a:t>
            </a:r>
            <a:endParaRPr lang="en-US" altLang="zh-CN" sz="2800" b="1" dirty="0">
              <a:solidFill>
                <a:schemeClr val="bg2">
                  <a:lumMod val="50000"/>
                </a:schemeClr>
              </a:solidFill>
              <a:latin typeface="Microsoft JhengHei" panose="020B0604030504040204" charset="-120"/>
              <a:ea typeface="Microsoft JhengHei" panose="020B0604030504040204" charset="-120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48840" y="1905635"/>
            <a:ext cx="821372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charset="-122"/>
                <a:ea typeface="Malgun Gothic Semilight" panose="020B0502040204020203" charset="-122"/>
              </a:rPr>
              <a:t>We fixed the low fi prototype base on the feedbacks and create our hi-fi prototype. 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Malgun Gothic Semilight" panose="020B0502040204020203" charset="-122"/>
              <a:ea typeface="Malgun Gothic Semilight" panose="020B0502040204020203" charset="-122"/>
            </a:endParaRPr>
          </a:p>
          <a:p>
            <a:pPr marL="285750" indent="-28575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charset="-122"/>
                <a:ea typeface="Malgun Gothic Semilight" panose="020B0502040204020203" charset="-122"/>
              </a:rPr>
              <a:t>We used axure	            for the Hi-Fi prototype.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Malgun Gothic Semilight" panose="020B0502040204020203" charset="-122"/>
              <a:ea typeface="Malgun Gothic Semilight" panose="020B0502040204020203" charset="-122"/>
            </a:endParaRPr>
          </a:p>
          <a:p>
            <a:pPr marL="285750" indent="-285750" algn="l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Malgun Gothic Semilight" panose="020B0502040204020203" charset="-122"/>
              <a:ea typeface="Malgun Gothic Semilight" panose="020B0502040204020203" charset="-122"/>
            </a:endParaRPr>
          </a:p>
          <a:p>
            <a:pPr marL="285750" indent="-28575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charset="-122"/>
                <a:ea typeface="Malgun Gothic Semilight" panose="020B0502040204020203" charset="-122"/>
              </a:rPr>
              <a:t>We used similar tasks to test our website, and we asked our participatants to speak out what they are thinking during the test.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Malgun Gothic Semilight" panose="020B0502040204020203" charset="-122"/>
              <a:ea typeface="Malgun Gothic Semilight" panose="020B0502040204020203" charset="-122"/>
            </a:endParaRPr>
          </a:p>
          <a:p>
            <a:pPr marL="285750" indent="-28575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charset="-122"/>
                <a:ea typeface="Malgun Gothic Semilight" panose="020B0502040204020203" charset="-122"/>
              </a:rPr>
              <a:t>We fixed the errors base on their feedback.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Malgun Gothic Semilight" panose="020B0502040204020203" charset="-122"/>
              <a:ea typeface="Malgun Gothic Semilight" panose="020B0502040204020203" charset="-122"/>
            </a:endParaRPr>
          </a:p>
        </p:txBody>
      </p:sp>
      <p:pic>
        <p:nvPicPr>
          <p:cNvPr id="3" name="图片 2" descr="M2AUP$L7%_$7TSQ25]62HT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2615565"/>
            <a:ext cx="714375" cy="8858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" t="10096" r="4655" b="286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矩形: 剪去对角 4"/>
          <p:cNvSpPr/>
          <p:nvPr/>
        </p:nvSpPr>
        <p:spPr>
          <a:xfrm>
            <a:off x="487136" y="424543"/>
            <a:ext cx="11217729" cy="6008914"/>
          </a:xfrm>
          <a:prstGeom prst="snip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015" y="2183130"/>
            <a:ext cx="5936615" cy="272351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4258293" y="3015166"/>
            <a:ext cx="3675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800" b="1" dirty="0">
                <a:solidFill>
                  <a:schemeClr val="bg2">
                    <a:lumMod val="50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  <a:cs typeface="+mn-ea"/>
                <a:sym typeface="+mn-lt"/>
              </a:rPr>
              <a:t>Final Product</a:t>
            </a:r>
            <a:endParaRPr kumimoji="1"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802827" y="2246349"/>
            <a:ext cx="4586347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Handwriting" panose="03010101010101010101" charset="0"/>
                <a:ea typeface="Microsoft YaHei UI" panose="020B0503020204020204" charset="-122"/>
                <a:cs typeface="Lucida Handwriting" panose="03010101010101010101" charset="0"/>
              </a:rPr>
              <a:t>Part 3</a:t>
            </a:r>
            <a:endParaRPr lang="en-US" altLang="zh-CN" sz="4400" dirty="0">
              <a:solidFill>
                <a:schemeClr val="tx1">
                  <a:lumMod val="75000"/>
                  <a:lumOff val="25000"/>
                </a:schemeClr>
              </a:solidFill>
              <a:latin typeface="Lucida Handwriting" panose="03010101010101010101" charset="0"/>
              <a:ea typeface="Microsoft YaHei UI" panose="020B0503020204020204" charset="-122"/>
              <a:cs typeface="Lucida Handwriting" panose="03010101010101010101" charset="0"/>
            </a:endParaRP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" t="10096" r="4655" b="286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矩形: 剪去对角 4"/>
          <p:cNvSpPr/>
          <p:nvPr/>
        </p:nvSpPr>
        <p:spPr>
          <a:xfrm>
            <a:off x="487136" y="424543"/>
            <a:ext cx="11217729" cy="6008914"/>
          </a:xfrm>
          <a:prstGeom prst="snip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4218895" y="929588"/>
            <a:ext cx="407352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800" b="1" dirty="0">
                <a:solidFill>
                  <a:schemeClr val="bg2">
                    <a:lumMod val="50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  <a:cs typeface="+mn-ea"/>
                <a:sym typeface="+mn-lt"/>
              </a:rPr>
              <a:t>Our final product has...</a:t>
            </a:r>
            <a:endParaRPr lang="zh-CN" altLang="en-US" sz="2800" b="1" dirty="0">
              <a:solidFill>
                <a:schemeClr val="bg2">
                  <a:lumMod val="50000"/>
                </a:schemeClr>
              </a:solidFill>
              <a:latin typeface="Microsoft JhengHei" panose="020B0604030504040204" charset="-120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11855" y="2097405"/>
            <a:ext cx="821372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charset="-122"/>
                <a:ea typeface="Malgun Gothic Semilight" panose="020B0502040204020203" charset="-122"/>
              </a:rPr>
              <a:t>Searching bar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Malgun Gothic Semilight" panose="020B0502040204020203" charset="-122"/>
              <a:ea typeface="Malgun Gothic Semilight" panose="020B0502040204020203" charset="-122"/>
            </a:endParaRPr>
          </a:p>
          <a:p>
            <a:pPr marL="285750" indent="-285750" algn="l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Malgun Gothic Semilight" panose="020B0502040204020203" charset="-122"/>
              <a:ea typeface="Malgun Gothic Semilight" panose="020B0502040204020203" charset="-122"/>
            </a:endParaRPr>
          </a:p>
          <a:p>
            <a:pPr marL="285750" indent="-28575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charset="-122"/>
                <a:ea typeface="Malgun Gothic Semilight" panose="020B0502040204020203" charset="-122"/>
              </a:rPr>
              <a:t>Estimate waiting time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Malgun Gothic Semilight" panose="020B0502040204020203" charset="-122"/>
              <a:ea typeface="Malgun Gothic Semilight" panose="020B0502040204020203" charset="-122"/>
            </a:endParaRPr>
          </a:p>
          <a:p>
            <a:pPr marL="285750" indent="-285750" algn="l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Malgun Gothic Semilight" panose="020B0502040204020203" charset="-122"/>
              <a:ea typeface="Malgun Gothic Semilight" panose="020B0502040204020203" charset="-122"/>
            </a:endParaRPr>
          </a:p>
          <a:p>
            <a:pPr marL="285750" indent="-28575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charset="-122"/>
                <a:ea typeface="Malgun Gothic Semilight" panose="020B0502040204020203" charset="-122"/>
              </a:rPr>
              <a:t>Current waiting line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Malgun Gothic Semilight" panose="020B0502040204020203" charset="-122"/>
              <a:ea typeface="Malgun Gothic Semilight" panose="020B0502040204020203" charset="-122"/>
            </a:endParaRPr>
          </a:p>
        </p:txBody>
      </p:sp>
      <p:pic>
        <p:nvPicPr>
          <p:cNvPr id="8" name="图片 7" descr="F%2IJC}GN0W$X(ZGT_4)`K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030" y="2097405"/>
            <a:ext cx="2807335" cy="8159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970" y="3011805"/>
            <a:ext cx="1547495" cy="15474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270" y="4328160"/>
            <a:ext cx="3096260" cy="11747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" t="10096" r="4655" b="286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矩形: 剪去对角 4"/>
          <p:cNvSpPr/>
          <p:nvPr/>
        </p:nvSpPr>
        <p:spPr>
          <a:xfrm>
            <a:off x="487136" y="513443"/>
            <a:ext cx="11217729" cy="6008914"/>
          </a:xfrm>
          <a:prstGeom prst="snip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4680858" y="1272488"/>
            <a:ext cx="314960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  <a:cs typeface="+mn-ea"/>
                <a:sym typeface="+mn-lt"/>
              </a:rPr>
              <a:t>Searching engine</a:t>
            </a:r>
            <a:endParaRPr lang="en-US" sz="2800" b="1" dirty="0">
              <a:solidFill>
                <a:schemeClr val="bg2">
                  <a:lumMod val="50000"/>
                </a:schemeClr>
              </a:solidFill>
              <a:latin typeface="Microsoft JhengHei" panose="020B0604030504040204" charset="-120"/>
              <a:ea typeface="宋体" panose="02010600030101010101" pitchFamily="2" charset="-122"/>
              <a:cs typeface="+mn-ea"/>
              <a:sym typeface="+mn-lt"/>
            </a:endParaRPr>
          </a:p>
        </p:txBody>
      </p:sp>
      <p:pic>
        <p:nvPicPr>
          <p:cNvPr id="8" name="图片 7" descr="F%2IJC}GN0W$X(ZGT_4)`K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035" y="2351405"/>
            <a:ext cx="2807335" cy="8159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148205" y="4037330"/>
            <a:ext cx="8213725" cy="875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50000"/>
              </a:lnSpc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charset="-122"/>
                <a:ea typeface="Malgun Gothic Semilight" panose="020B0502040204020203" charset="-122"/>
              </a:rPr>
              <a:t>The </a:t>
            </a:r>
            <a:r>
              <a:rPr lang="en-US" altLang="zh-CN" sz="1600" b="1">
                <a:solidFill>
                  <a:schemeClr val="accent1">
                    <a:lumMod val="75000"/>
                  </a:schemeClr>
                </a:solidFill>
                <a:latin typeface="Malgun Gothic Semilight" panose="020B0502040204020203" charset="-122"/>
                <a:ea typeface="Malgun Gothic Semilight" panose="020B0502040204020203" charset="-122"/>
              </a:rPr>
              <a:t>closest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charset="-122"/>
                <a:ea typeface="Malgun Gothic Semilight" panose="020B0502040204020203" charset="-122"/>
              </a:rPr>
              <a:t> food truck, the </a:t>
            </a:r>
            <a:r>
              <a:rPr lang="en-US" altLang="zh-CN" sz="1600" b="1">
                <a:solidFill>
                  <a:schemeClr val="accent1">
                    <a:lumMod val="75000"/>
                  </a:schemeClr>
                </a:solidFill>
                <a:latin typeface="Malgun Gothic Semilight" panose="020B0502040204020203" charset="-122"/>
                <a:ea typeface="Malgun Gothic Semilight" panose="020B0502040204020203" charset="-122"/>
              </a:rPr>
              <a:t>shortest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charset="-122"/>
                <a:ea typeface="Malgun Gothic Semilight" panose="020B0502040204020203" charset="-122"/>
              </a:rPr>
              <a:t> waiting line.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Malgun Gothic Semilight" panose="020B0502040204020203" charset="-122"/>
              <a:ea typeface="Malgun Gothic Semilight" panose="020B0502040204020203" charset="-122"/>
            </a:endParaRPr>
          </a:p>
          <a:p>
            <a:pPr indent="0" algn="ctr">
              <a:lnSpc>
                <a:spcPct val="150000"/>
              </a:lnSpc>
              <a:buNone/>
            </a:pPr>
            <a:r>
              <a:rPr lang="en-US" altLang="zh-CN" b="1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charset="-122"/>
                <a:ea typeface="Malgun Gothic Semilight" panose="020B0502040204020203" charset="-122"/>
              </a:rPr>
              <a:t>Customers can choose the food truck base on the situation they are in.</a:t>
            </a:r>
            <a:endParaRPr lang="en-US" altLang="zh-CN" b="1">
              <a:solidFill>
                <a:schemeClr val="tx1">
                  <a:lumMod val="75000"/>
                  <a:lumOff val="25000"/>
                </a:schemeClr>
              </a:solidFill>
              <a:latin typeface="Malgun Gothic Semilight" panose="020B0502040204020203" charset="-122"/>
              <a:ea typeface="Malgun Gothic Semilight" panose="020B0502040204020203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" t="10096" r="4655" b="286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矩形: 剪去对角 4"/>
          <p:cNvSpPr/>
          <p:nvPr/>
        </p:nvSpPr>
        <p:spPr>
          <a:xfrm>
            <a:off x="487136" y="513443"/>
            <a:ext cx="11217729" cy="6008914"/>
          </a:xfrm>
          <a:prstGeom prst="snip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4313510" y="1272488"/>
            <a:ext cx="388429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  <a:cs typeface="+mn-ea"/>
                <a:sym typeface="+mn-lt"/>
              </a:rPr>
              <a:t>Estimate waiting time</a:t>
            </a:r>
            <a:endParaRPr lang="en-US" sz="2800" b="1" dirty="0">
              <a:solidFill>
                <a:schemeClr val="bg2">
                  <a:lumMod val="50000"/>
                </a:schemeClr>
              </a:solidFill>
              <a:latin typeface="Microsoft JhengHei" panose="020B0604030504040204" charset="-120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48205" y="4037330"/>
            <a:ext cx="8213725" cy="875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50000"/>
              </a:lnSpc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charset="-122"/>
                <a:ea typeface="Malgun Gothic Semilight" panose="020B0502040204020203" charset="-122"/>
              </a:rPr>
              <a:t>The </a:t>
            </a:r>
            <a:r>
              <a:rPr lang="en-US" altLang="zh-CN" sz="1600" b="1">
                <a:solidFill>
                  <a:schemeClr val="accent1">
                    <a:lumMod val="75000"/>
                  </a:schemeClr>
                </a:solidFill>
                <a:latin typeface="Malgun Gothic Semilight" panose="020B0502040204020203" charset="-122"/>
                <a:ea typeface="Malgun Gothic Semilight" panose="020B0502040204020203" charset="-122"/>
              </a:rPr>
              <a:t>estimate cooking time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charset="-122"/>
                <a:ea typeface="Malgun Gothic Semilight" panose="020B0502040204020203" charset="-122"/>
              </a:rPr>
              <a:t> for each dish.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Malgun Gothic Semilight" panose="020B0502040204020203" charset="-122"/>
              <a:ea typeface="Malgun Gothic Semilight" panose="020B0502040204020203" charset="-122"/>
            </a:endParaRPr>
          </a:p>
          <a:p>
            <a:pPr indent="0" algn="ctr">
              <a:lnSpc>
                <a:spcPct val="150000"/>
              </a:lnSpc>
              <a:buNone/>
            </a:pPr>
            <a:r>
              <a:rPr lang="en-US" altLang="zh-CN" b="1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charset="-122"/>
                <a:ea typeface="Malgun Gothic Semilight" panose="020B0502040204020203" charset="-122"/>
              </a:rPr>
              <a:t>Customers can manage their shopping cart with ease.</a:t>
            </a:r>
            <a:endParaRPr lang="en-US" altLang="zh-CN" b="1">
              <a:solidFill>
                <a:schemeClr val="tx1">
                  <a:lumMod val="75000"/>
                  <a:lumOff val="25000"/>
                </a:schemeClr>
              </a:solidFill>
              <a:latin typeface="Malgun Gothic Semilight" panose="020B0502040204020203" charset="-122"/>
              <a:ea typeface="Malgun Gothic Semilight" panose="020B0502040204020203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320" y="2181225"/>
            <a:ext cx="1547495" cy="154749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" t="10096" r="4655" b="286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矩形: 剪去对角 4"/>
          <p:cNvSpPr/>
          <p:nvPr/>
        </p:nvSpPr>
        <p:spPr>
          <a:xfrm>
            <a:off x="487136" y="513443"/>
            <a:ext cx="11217729" cy="6008914"/>
          </a:xfrm>
          <a:prstGeom prst="snip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4478293" y="1272488"/>
            <a:ext cx="355473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  <a:cs typeface="+mn-ea"/>
                <a:sym typeface="+mn-lt"/>
              </a:rPr>
              <a:t>Current waiting line</a:t>
            </a:r>
            <a:endParaRPr lang="en-US" sz="2800" b="1" dirty="0">
              <a:solidFill>
                <a:schemeClr val="bg2">
                  <a:lumMod val="50000"/>
                </a:schemeClr>
              </a:solidFill>
              <a:latin typeface="Microsoft JhengHei" panose="020B0604030504040204" charset="-120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48205" y="4037330"/>
            <a:ext cx="821372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50000"/>
              </a:lnSpc>
              <a:buNone/>
            </a:pPr>
            <a:endParaRPr lang="en-US" altLang="zh-CN" b="1">
              <a:solidFill>
                <a:schemeClr val="tx1">
                  <a:lumMod val="75000"/>
                  <a:lumOff val="25000"/>
                </a:schemeClr>
              </a:solidFill>
              <a:latin typeface="Malgun Gothic Semilight" panose="020B0502040204020203" charset="-122"/>
              <a:ea typeface="Malgun Gothic Semilight" panose="020B0502040204020203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620" y="2328545"/>
            <a:ext cx="3096260" cy="11747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" t="10096" r="4655" b="286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矩形: 剪去对角 4"/>
          <p:cNvSpPr/>
          <p:nvPr/>
        </p:nvSpPr>
        <p:spPr>
          <a:xfrm>
            <a:off x="487136" y="424543"/>
            <a:ext cx="11217729" cy="6008914"/>
          </a:xfrm>
          <a:prstGeom prst="snip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479675" y="1954530"/>
            <a:ext cx="77127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Handwriting" panose="03010101010101010101" charset="0"/>
                <a:ea typeface="Microsoft YaHei UI" panose="020B0503020204020204" charset="-122"/>
                <a:cs typeface="Lucida Handwriting" panose="03010101010101010101" charset="0"/>
              </a:rPr>
              <a:t>Thanks for watching</a:t>
            </a:r>
            <a:endParaRPr lang="en-US" altLang="zh-CN" sz="4400" dirty="0">
              <a:solidFill>
                <a:schemeClr val="tx1">
                  <a:lumMod val="75000"/>
                  <a:lumOff val="25000"/>
                </a:schemeClr>
              </a:solidFill>
              <a:latin typeface="Lucida Handwriting" panose="03010101010101010101" charset="0"/>
              <a:ea typeface="Microsoft YaHei UI" panose="020B0503020204020204" charset="-122"/>
              <a:cs typeface="Lucida Handwriting" panose="03010101010101010101" charset="0"/>
            </a:endParaRPr>
          </a:p>
        </p:txBody>
      </p:sp>
      <p:pic>
        <p:nvPicPr>
          <p:cNvPr id="3" name="图片 2" descr="V94PIE{@3N[_OB$Z7L_OZW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980" y="3501390"/>
            <a:ext cx="3340100" cy="23558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01607" y="2855975"/>
            <a:ext cx="406884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Jingqi Zhang, Yufei Ye, Ryan Chun Kin Siek, Chengmin Jiang, Shuqi He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" t="10096" r="4655" b="286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矩形: 剪去对角 4"/>
          <p:cNvSpPr/>
          <p:nvPr/>
        </p:nvSpPr>
        <p:spPr>
          <a:xfrm>
            <a:off x="487136" y="424543"/>
            <a:ext cx="11217729" cy="6008914"/>
          </a:xfrm>
          <a:prstGeom prst="snip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5088210" y="1031188"/>
            <a:ext cx="233489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800" b="1" dirty="0">
                <a:solidFill>
                  <a:schemeClr val="bg2">
                    <a:lumMod val="50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  <a:cs typeface="+mn-ea"/>
                <a:sym typeface="+mn-lt"/>
              </a:rPr>
              <a:t>Introduction</a:t>
            </a:r>
            <a:endParaRPr lang="en-US" altLang="zh-CN" sz="2800" b="1" dirty="0">
              <a:solidFill>
                <a:schemeClr val="bg2">
                  <a:lumMod val="50000"/>
                </a:schemeClr>
              </a:solidFill>
              <a:latin typeface="Microsoft JhengHei" panose="020B0604030504040204" charset="-120"/>
              <a:ea typeface="Microsoft JhengHei" panose="020B0604030504040204" charset="-120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47545" y="1753235"/>
            <a:ext cx="406463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bg2">
                    <a:lumMod val="50000"/>
                  </a:schemeClr>
                </a:solidFill>
                <a:latin typeface="Malgun Gothic Semilight" panose="020B0502040204020203" charset="-122"/>
                <a:ea typeface="Malgun Gothic Semilight" panose="020B0502040204020203" charset="-122"/>
              </a:rPr>
              <a:t>Food Truck has become a popular option </a:t>
            </a:r>
            <a:r>
              <a:rPr lang="en-US" altLang="zh-CN" sz="1600">
                <a:solidFill>
                  <a:schemeClr val="bg2">
                    <a:lumMod val="50000"/>
                  </a:schemeClr>
                </a:solidFill>
                <a:latin typeface="Malgun Gothic Semilight" panose="020B0502040204020203" charset="-122"/>
                <a:ea typeface="Malgun Gothic Semilight" panose="020B0502040204020203" charset="-122"/>
              </a:rPr>
              <a:t>for university students</a:t>
            </a:r>
            <a:r>
              <a:rPr lang="zh-CN" altLang="en-US" sz="1600">
                <a:solidFill>
                  <a:schemeClr val="bg2">
                    <a:lumMod val="50000"/>
                  </a:schemeClr>
                </a:solidFill>
                <a:latin typeface="Malgun Gothic Semilight" panose="020B0502040204020203" charset="-122"/>
                <a:ea typeface="Malgun Gothic Semilight" panose="020B0502040204020203" charset="-122"/>
              </a:rPr>
              <a:t> due to its </a:t>
            </a:r>
            <a:r>
              <a:rPr lang="zh-CN" altLang="en-US" sz="1600" b="1">
                <a:solidFill>
                  <a:schemeClr val="bg2">
                    <a:lumMod val="50000"/>
                  </a:schemeClr>
                </a:solidFill>
                <a:latin typeface="Malgun Gothic Semilight" panose="020B0502040204020203" charset="-122"/>
                <a:ea typeface="Malgun Gothic Semilight" panose="020B0502040204020203" charset="-122"/>
              </a:rPr>
              <a:t>mobility, cheapness, and convenience</a:t>
            </a:r>
            <a:r>
              <a:rPr lang="en-US" altLang="zh-CN" sz="1600">
                <a:solidFill>
                  <a:schemeClr val="bg2">
                    <a:lumMod val="50000"/>
                  </a:schemeClr>
                </a:solidFill>
                <a:latin typeface="Malgun Gothic Semilight" panose="020B0502040204020203" charset="-122"/>
                <a:ea typeface="Malgun Gothic Semilight" panose="020B0502040204020203" charset="-122"/>
              </a:rPr>
              <a:t>.</a:t>
            </a:r>
            <a:endParaRPr lang="en-US" altLang="zh-CN" sz="1600">
              <a:solidFill>
                <a:schemeClr val="bg2">
                  <a:lumMod val="50000"/>
                </a:schemeClr>
              </a:solidFill>
              <a:latin typeface="Malgun Gothic Semilight" panose="020B0502040204020203" charset="-122"/>
              <a:ea typeface="Malgun Gothic Semilight" panose="020B0502040204020203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560185" y="1752600"/>
            <a:ext cx="4135120" cy="33534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bg2">
                    <a:lumMod val="50000"/>
                  </a:schemeClr>
                </a:solidFill>
                <a:latin typeface="Malgun Gothic Semilight" panose="020B0502040204020203" charset="-122"/>
                <a:ea typeface="Malgun Gothic Semilight" panose="020B0502040204020203" charset="-122"/>
                <a:sym typeface="+mn-ea"/>
              </a:rPr>
              <a:t>More students stop by the food truck, which progressively loses its </a:t>
            </a:r>
            <a:r>
              <a:rPr lang="en-US" altLang="zh-CN" sz="1600" b="1">
                <a:solidFill>
                  <a:schemeClr val="bg2">
                    <a:lumMod val="50000"/>
                  </a:schemeClr>
                </a:solidFill>
                <a:latin typeface="Malgun Gothic Semilight" panose="020B0502040204020203" charset="-122"/>
                <a:ea typeface="Malgun Gothic Semilight" panose="020B0502040204020203" charset="-122"/>
                <a:sym typeface="+mn-ea"/>
              </a:rPr>
              <a:t>efficiency.</a:t>
            </a:r>
            <a:r>
              <a:rPr lang="zh-CN" altLang="en-US">
                <a:solidFill>
                  <a:schemeClr val="bg2">
                    <a:lumMod val="50000"/>
                  </a:schemeClr>
                </a:solidFill>
                <a:latin typeface="Malgun Gothic Semilight" panose="020B0502040204020203" charset="-122"/>
                <a:ea typeface="Malgun Gothic Semilight" panose="020B0502040204020203" charset="-122"/>
              </a:rPr>
              <a:t> </a:t>
            </a:r>
            <a:endParaRPr lang="zh-CN" altLang="en-US">
              <a:solidFill>
                <a:schemeClr val="bg2">
                  <a:lumMod val="50000"/>
                </a:schemeClr>
              </a:solidFill>
              <a:latin typeface="Malgun Gothic Semilight" panose="020B0502040204020203" charset="-122"/>
              <a:ea typeface="Malgun Gothic Semilight" panose="020B0502040204020203" charset="-122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bg2">
                    <a:lumMod val="50000"/>
                  </a:schemeClr>
                </a:solidFill>
                <a:latin typeface="Malgun Gothic Semilight" panose="020B0502040204020203" charset="-122"/>
                <a:ea typeface="Malgun Gothic Semilight" panose="020B0502040204020203" charset="-122"/>
              </a:rPr>
              <a:t>We want to </a:t>
            </a:r>
            <a:r>
              <a:rPr lang="zh-CN" altLang="en-US" b="1">
                <a:solidFill>
                  <a:schemeClr val="bg2">
                    <a:lumMod val="50000"/>
                  </a:schemeClr>
                </a:solidFill>
                <a:latin typeface="Malgun Gothic Semilight" panose="020B0502040204020203" charset="-122"/>
                <a:ea typeface="Malgun Gothic Semilight" panose="020B0502040204020203" charset="-122"/>
              </a:rPr>
              <a:t>bring back the characteristics of food trucks in order to benefit more students and reach their satisfaction</a:t>
            </a:r>
            <a:r>
              <a:rPr lang="en-US" altLang="zh-CN" b="1">
                <a:solidFill>
                  <a:schemeClr val="bg2">
                    <a:lumMod val="50000"/>
                  </a:schemeClr>
                </a:solidFill>
                <a:latin typeface="Malgun Gothic Semilight" panose="020B0502040204020203" charset="-122"/>
                <a:ea typeface="Malgun Gothic Semilight" panose="020B0502040204020203" charset="-122"/>
              </a:rPr>
              <a:t>.</a:t>
            </a:r>
            <a:endParaRPr lang="en-US" altLang="zh-CN" b="1">
              <a:solidFill>
                <a:schemeClr val="bg2">
                  <a:lumMod val="50000"/>
                </a:schemeClr>
              </a:solidFill>
              <a:latin typeface="Malgun Gothic Semilight" panose="020B0502040204020203" charset="-122"/>
              <a:ea typeface="Malgun Gothic Semilight" panose="020B0502040204020203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545" y="3321685"/>
            <a:ext cx="4324350" cy="28829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" t="10096" r="4655" b="286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矩形: 剪去对角 4"/>
          <p:cNvSpPr/>
          <p:nvPr/>
        </p:nvSpPr>
        <p:spPr>
          <a:xfrm>
            <a:off x="487136" y="424543"/>
            <a:ext cx="11217729" cy="6008914"/>
          </a:xfrm>
          <a:prstGeom prst="snip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4885010" y="1031188"/>
            <a:ext cx="274129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800" b="1" dirty="0">
                <a:solidFill>
                  <a:schemeClr val="bg2">
                    <a:lumMod val="50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  <a:cs typeface="+mn-ea"/>
                <a:sym typeface="+mn-lt"/>
              </a:rPr>
              <a:t>Problem Space</a:t>
            </a:r>
            <a:endParaRPr lang="en-US" altLang="zh-CN" sz="2800" b="1" dirty="0">
              <a:solidFill>
                <a:schemeClr val="bg2">
                  <a:lumMod val="50000"/>
                </a:schemeClr>
              </a:solidFill>
              <a:latin typeface="Microsoft JhengHei" panose="020B0604030504040204" charset="-120"/>
              <a:ea typeface="Microsoft JhengHei" panose="020B0604030504040204" charset="-120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48840" y="1728470"/>
            <a:ext cx="821372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sz="1600">
                <a:solidFill>
                  <a:schemeClr val="bg2">
                    <a:lumMod val="50000"/>
                  </a:schemeClr>
                </a:solidFill>
                <a:latin typeface="Malgun Gothic Semilight" panose="020B0502040204020203" charset="-122"/>
                <a:ea typeface="Malgun Gothic Semilight" panose="020B0502040204020203" charset="-122"/>
              </a:rPr>
              <a:t>The idea of such problem space initially came from our own </a:t>
            </a:r>
            <a:r>
              <a:rPr sz="1600" b="1">
                <a:solidFill>
                  <a:schemeClr val="bg2">
                    <a:lumMod val="50000"/>
                  </a:schemeClr>
                </a:solidFill>
                <a:latin typeface="Malgun Gothic Semilight" panose="020B0502040204020203" charset="-122"/>
                <a:ea typeface="Malgun Gothic Semilight" panose="020B0502040204020203" charset="-122"/>
              </a:rPr>
              <a:t>life experience</a:t>
            </a:r>
            <a:r>
              <a:rPr sz="1600">
                <a:solidFill>
                  <a:schemeClr val="bg2">
                    <a:lumMod val="50000"/>
                  </a:schemeClr>
                </a:solidFill>
                <a:latin typeface="Malgun Gothic Semilight" panose="020B0502040204020203" charset="-122"/>
                <a:ea typeface="Malgun Gothic Semilight" panose="020B0502040204020203" charset="-122"/>
              </a:rPr>
              <a:t>.</a:t>
            </a:r>
            <a:endParaRPr sz="1600">
              <a:solidFill>
                <a:schemeClr val="bg2">
                  <a:lumMod val="50000"/>
                </a:schemeClr>
              </a:solidFill>
              <a:latin typeface="Malgun Gothic Semilight" panose="020B0502040204020203" charset="-122"/>
              <a:ea typeface="Malgun Gothic Semilight" panose="020B0502040204020203" charset="-122"/>
            </a:endParaRPr>
          </a:p>
          <a:p>
            <a:pPr indent="0" algn="ctr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sz="2400">
                <a:solidFill>
                  <a:schemeClr val="bg2">
                    <a:lumMod val="50000"/>
                  </a:schemeClr>
                </a:solidFill>
                <a:latin typeface="Malgun Gothic Semilight" panose="020B0502040204020203" charset="-122"/>
                <a:ea typeface="Malgun Gothic Semilight" panose="020B0502040204020203" charset="-122"/>
              </a:rPr>
              <a:t>The waiting time at the food truck is too long!</a:t>
            </a:r>
            <a:r>
              <a:rPr sz="2400">
                <a:solidFill>
                  <a:schemeClr val="bg2">
                    <a:lumMod val="50000"/>
                  </a:schemeClr>
                </a:solidFill>
                <a:latin typeface="Malgun Gothic Semilight" panose="020B0502040204020203" charset="-122"/>
                <a:ea typeface="Malgun Gothic Semilight" panose="020B0502040204020203" charset="-122"/>
              </a:rPr>
              <a:t> </a:t>
            </a:r>
            <a:endParaRPr lang="en-US" sz="2400">
              <a:solidFill>
                <a:schemeClr val="bg2">
                  <a:lumMod val="50000"/>
                </a:schemeClr>
              </a:solidFill>
              <a:latin typeface="Malgun Gothic Semilight" panose="020B0502040204020203" charset="-122"/>
              <a:ea typeface="Malgun Gothic Semilight" panose="020B0502040204020203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940" y="3360420"/>
            <a:ext cx="3565525" cy="251079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" t="10096" r="4655" b="286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矩形: 剪去对角 4"/>
          <p:cNvSpPr/>
          <p:nvPr/>
        </p:nvSpPr>
        <p:spPr>
          <a:xfrm>
            <a:off x="487136" y="424543"/>
            <a:ext cx="11217729" cy="6008914"/>
          </a:xfrm>
          <a:prstGeom prst="snip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258293" y="2723066"/>
            <a:ext cx="3675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800" b="1" dirty="0">
                <a:solidFill>
                  <a:schemeClr val="bg2">
                    <a:lumMod val="50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  <a:cs typeface="+mn-ea"/>
                <a:sym typeface="+mn-lt"/>
              </a:rPr>
              <a:t>User Needs Analysis</a:t>
            </a:r>
            <a:endParaRPr kumimoji="1"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802827" y="1954249"/>
            <a:ext cx="4586347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Handwriting" panose="03010101010101010101" charset="0"/>
                <a:ea typeface="Microsoft YaHei UI" panose="020B0503020204020204" charset="-122"/>
                <a:cs typeface="Lucida Handwriting" panose="03010101010101010101" charset="0"/>
              </a:rPr>
              <a:t>Part 1</a:t>
            </a:r>
            <a:endParaRPr lang="en-US" altLang="zh-CN" sz="4400" dirty="0">
              <a:solidFill>
                <a:schemeClr val="tx1">
                  <a:lumMod val="75000"/>
                  <a:lumOff val="25000"/>
                </a:schemeClr>
              </a:solidFill>
              <a:latin typeface="Lucida Handwriting" panose="03010101010101010101" charset="0"/>
              <a:ea typeface="Microsoft YaHei UI" panose="020B0503020204020204" charset="-122"/>
              <a:cs typeface="Lucida Handwriting" panose="03010101010101010101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505" y="3244850"/>
            <a:ext cx="5380990" cy="229298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" t="10096" r="4655" b="286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矩形: 剪去对角 4"/>
          <p:cNvSpPr/>
          <p:nvPr/>
        </p:nvSpPr>
        <p:spPr>
          <a:xfrm>
            <a:off x="487136" y="424543"/>
            <a:ext cx="11217729" cy="6008914"/>
          </a:xfrm>
          <a:prstGeom prst="snip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1828800" y="923925"/>
          <a:ext cx="8559165" cy="5026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3055"/>
                <a:gridCol w="2853055"/>
                <a:gridCol w="2853055"/>
              </a:tblGrid>
              <a:tr h="1515745">
                <a:tc>
                  <a:txBody>
                    <a:bodyPr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lang="en-US" altLang="zh-CN" sz="2400" b="0">
                          <a:solidFill>
                            <a:srgbClr val="1784C7"/>
                          </a:solidFill>
                          <a:latin typeface="Microsoft JhengHei" panose="020B0604030504040204" charset="-120"/>
                          <a:ea typeface="Microsoft JhengHei" panose="020B0604030504040204" charset="-120"/>
                        </a:rPr>
                        <a:t>Interview</a:t>
                      </a:r>
                      <a:endParaRPr lang="en-US" altLang="zh-CN" sz="2400" b="0">
                        <a:solidFill>
                          <a:srgbClr val="1784C7"/>
                        </a:solidFill>
                        <a:latin typeface="Microsoft JhengHei" panose="020B0604030504040204" charset="-120"/>
                        <a:ea typeface="Microsoft JhengHei" panose="020B0604030504040204" charset="-120"/>
                      </a:endParaRPr>
                    </a:p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lang="en-US" altLang="zh-CN" sz="1200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charset="-120"/>
                          <a:ea typeface="Microsoft JhengHei" panose="020B0604030504040204" charset="-120"/>
                        </a:rPr>
                        <a:t>Can help to elicit detailed information</a:t>
                      </a:r>
                      <a:endParaRPr lang="en-US" altLang="zh-CN" sz="1200" b="0">
                        <a:solidFill>
                          <a:schemeClr val="bg2">
                            <a:lumMod val="50000"/>
                          </a:schemeClr>
                        </a:solidFill>
                        <a:latin typeface="Microsoft JhengHei" panose="020B0604030504040204" charset="-120"/>
                        <a:ea typeface="Microsoft JhengHei" panose="020B0604030504040204" charset="-120"/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dash"/>
                    </a:lnL>
                    <a:lnR w="9525">
                      <a:solidFill>
                        <a:srgbClr val="1784C7"/>
                      </a:solidFill>
                      <a:prstDash val="dash"/>
                    </a:lnR>
                    <a:lnT w="9525">
                      <a:solidFill>
                        <a:srgbClr val="1784C7"/>
                      </a:solidFill>
                      <a:prstDash val="dash"/>
                    </a:lnT>
                    <a:lnB w="9525">
                      <a:solidFill>
                        <a:srgbClr val="1784C7"/>
                      </a:solidFill>
                      <a:prstDash val="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lang="zh-CN" altLang="en-US" sz="2400" b="0">
                          <a:solidFill>
                            <a:srgbClr val="1784C7"/>
                          </a:solidFill>
                          <a:latin typeface="Microsoft JhengHei" panose="020B0604030504040204" charset="-120"/>
                          <a:ea typeface="Microsoft JhengHei" panose="020B0604030504040204" charset="-120"/>
                        </a:rPr>
                        <a:t>Questionnarie</a:t>
                      </a:r>
                      <a:endParaRPr lang="zh-CN" altLang="en-US" sz="2400" b="0">
                        <a:solidFill>
                          <a:srgbClr val="1784C7"/>
                        </a:solidFill>
                        <a:latin typeface="Microsoft JhengHei" panose="020B0604030504040204" charset="-120"/>
                        <a:ea typeface="Microsoft JhengHei" panose="020B0604030504040204" charset="-120"/>
                      </a:endParaRPr>
                    </a:p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lang="en-US" altLang="zh-CN" sz="1200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charset="-120"/>
                          <a:ea typeface="Microsoft JhengHei" panose="020B0604030504040204" charset="-120"/>
                        </a:rPr>
                        <a:t>C</a:t>
                      </a:r>
                      <a:r>
                        <a:rPr lang="zh-CN" altLang="en-US" sz="1200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charset="-120"/>
                          <a:ea typeface="Microsoft JhengHei" panose="020B0604030504040204" charset="-120"/>
                        </a:rPr>
                        <a:t>an capture a more representative sample of larger population</a:t>
                      </a:r>
                      <a:r>
                        <a:rPr lang="en-US" altLang="zh-CN" sz="1200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charset="-120"/>
                          <a:ea typeface="Microsoft JhengHei" panose="020B0604030504040204" charset="-120"/>
                        </a:rPr>
                        <a:t>.</a:t>
                      </a:r>
                      <a:endParaRPr lang="en-US" altLang="zh-CN" sz="1200" b="0">
                        <a:solidFill>
                          <a:schemeClr val="bg2">
                            <a:lumMod val="50000"/>
                          </a:schemeClr>
                        </a:solidFill>
                        <a:latin typeface="Microsoft JhengHei" panose="020B0604030504040204" charset="-120"/>
                        <a:ea typeface="Microsoft JhengHei" panose="020B0604030504040204" charset="-120"/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dash"/>
                    </a:lnL>
                    <a:lnR w="9525">
                      <a:solidFill>
                        <a:srgbClr val="1784C7"/>
                      </a:solidFill>
                      <a:prstDash val="dash"/>
                    </a:lnR>
                    <a:lnT w="9525">
                      <a:solidFill>
                        <a:srgbClr val="1784C7"/>
                      </a:solidFill>
                      <a:prstDash val="dash"/>
                    </a:lnT>
                    <a:lnB w="9525">
                      <a:solidFill>
                        <a:srgbClr val="1784C7"/>
                      </a:solidFill>
                      <a:prstDash val="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lang="zh-CN" altLang="en-US" sz="2400" b="0">
                          <a:solidFill>
                            <a:srgbClr val="1784C7"/>
                          </a:solidFill>
                          <a:latin typeface="Microsoft JhengHei" panose="020B0604030504040204" charset="-120"/>
                          <a:ea typeface="Microsoft JhengHei" panose="020B0604030504040204" charset="-120"/>
                        </a:rPr>
                        <a:t>Field Study</a:t>
                      </a:r>
                      <a:endParaRPr lang="zh-CN" altLang="en-US" sz="2400" b="0">
                        <a:solidFill>
                          <a:srgbClr val="1784C7"/>
                        </a:solidFill>
                        <a:latin typeface="Microsoft JhengHei" panose="020B0604030504040204" charset="-120"/>
                        <a:ea typeface="Microsoft JhengHei" panose="020B0604030504040204" charset="-120"/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dash"/>
                    </a:lnL>
                    <a:lnR w="9525">
                      <a:solidFill>
                        <a:srgbClr val="1784C7"/>
                      </a:solidFill>
                      <a:prstDash val="dash"/>
                    </a:lnR>
                    <a:lnT w="9525">
                      <a:solidFill>
                        <a:srgbClr val="1784C7"/>
                      </a:solidFill>
                      <a:prstDash val="dash"/>
                    </a:lnT>
                    <a:lnB w="9525">
                      <a:solidFill>
                        <a:srgbClr val="1784C7"/>
                      </a:solidFill>
                      <a:prstDash val="dash"/>
                    </a:lnB>
                    <a:solidFill>
                      <a:srgbClr val="FFFFFF"/>
                    </a:solidFill>
                  </a:tcPr>
                </a:tc>
              </a:tr>
              <a:tr h="3510280">
                <a:tc>
                  <a:txBody>
                    <a:bodyPr/>
                    <a:p>
                      <a:pPr marL="285750" indent="-285750">
                        <a:lnSpc>
                          <a:spcPct val="18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 b="1">
                          <a:solidFill>
                            <a:srgbClr val="0070C0"/>
                          </a:solidFill>
                          <a:latin typeface="Microsoft JhengHei Light" panose="020B0304030504040204" charset="-120"/>
                          <a:ea typeface="Microsoft JhengHei Light" panose="020B0304030504040204" charset="-120"/>
                          <a:sym typeface="+mn-ea"/>
                        </a:rPr>
                        <a:t>27/30</a:t>
                      </a:r>
                      <a:r>
                        <a:rPr lang="en-US" altLang="zh-CN" sz="1200" b="0">
                          <a:solidFill>
                            <a:srgbClr val="404040"/>
                          </a:solidFill>
                          <a:latin typeface="Microsoft JhengHei Light" panose="020B0304030504040204" charset="-120"/>
                          <a:ea typeface="Microsoft JhengHei Light" panose="020B0304030504040204" charset="-120"/>
                          <a:sym typeface="+mn-ea"/>
                        </a:rPr>
                        <a:t> students have bought food from the food truck.</a:t>
                      </a:r>
                      <a:endParaRPr lang="en-US" altLang="zh-CN" sz="1200" b="0">
                        <a:solidFill>
                          <a:srgbClr val="404040"/>
                        </a:solidFill>
                        <a:latin typeface="Microsoft JhengHei Light" panose="020B0304030504040204" charset="-120"/>
                        <a:ea typeface="Microsoft JhengHei Light" panose="020B0304030504040204" charset="-120"/>
                        <a:sym typeface="+mn-ea"/>
                      </a:endParaRPr>
                    </a:p>
                    <a:p>
                      <a:pPr marL="285750" indent="-285750">
                        <a:lnSpc>
                          <a:spcPct val="18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 b="1">
                          <a:solidFill>
                            <a:srgbClr val="0070C0"/>
                          </a:solidFill>
                          <a:latin typeface="Microsoft JhengHei Light" panose="020B0304030504040204" charset="-120"/>
                          <a:ea typeface="Microsoft JhengHei Light" panose="020B0304030504040204" charset="-120"/>
                        </a:rPr>
                        <a:t>22/27</a:t>
                      </a:r>
                      <a:r>
                        <a:rPr lang="en-US" altLang="zh-CN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JhengHei Light" panose="020B0304030504040204" charset="-120"/>
                          <a:ea typeface="Microsoft JhengHei Light" panose="020B0304030504040204" charset="-120"/>
                        </a:rPr>
                        <a:t> students complained a lot.</a:t>
                      </a:r>
                      <a:endParaRPr lang="en-US" altLang="zh-CN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JhengHei Light" panose="020B0304030504040204" charset="-120"/>
                        <a:ea typeface="Microsoft JhengHei Light" panose="020B0304030504040204" charset="-120"/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dash"/>
                    </a:lnL>
                    <a:lnR w="9525">
                      <a:solidFill>
                        <a:srgbClr val="1784C7"/>
                      </a:solidFill>
                      <a:prstDash val="dash"/>
                    </a:lnR>
                    <a:lnT w="9525">
                      <a:solidFill>
                        <a:srgbClr val="1784C7"/>
                      </a:solidFill>
                      <a:prstDash val="dash"/>
                    </a:lnT>
                    <a:lnB w="9525">
                      <a:solidFill>
                        <a:srgbClr val="1784C7"/>
                      </a:solidFill>
                      <a:prstDash val="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285750" indent="-285750">
                        <a:lnSpc>
                          <a:spcPct val="18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>
                          <a:solidFill>
                            <a:srgbClr val="404040"/>
                          </a:solidFill>
                          <a:latin typeface="Microsoft JhengHei Light" panose="020B0304030504040204" charset="-120"/>
                          <a:ea typeface="Microsoft JhengHei Light" panose="020B0304030504040204" charset="-120"/>
                        </a:rPr>
                        <a:t>The waiting time is more than 10 minutes:</a:t>
                      </a:r>
                      <a:r>
                        <a:rPr lang="en-US" altLang="zh-CN" sz="1200">
                          <a:solidFill>
                            <a:srgbClr val="0070C0"/>
                          </a:solidFill>
                          <a:latin typeface="Microsoft JhengHei Light" panose="020B0304030504040204" charset="-120"/>
                          <a:ea typeface="Microsoft JhengHei Light" panose="020B0304030504040204" charset="-120"/>
                        </a:rPr>
                        <a:t> </a:t>
                      </a:r>
                      <a:r>
                        <a:rPr lang="en-US" altLang="zh-CN" sz="1200" b="1">
                          <a:solidFill>
                            <a:srgbClr val="0070C0"/>
                          </a:solidFill>
                          <a:latin typeface="Microsoft JhengHei Light" panose="020B0304030504040204" charset="-120"/>
                          <a:ea typeface="Microsoft JhengHei Light" panose="020B0304030504040204" charset="-120"/>
                        </a:rPr>
                        <a:t>57.5%</a:t>
                      </a:r>
                      <a:endParaRPr lang="en-US" altLang="zh-CN" sz="1200">
                        <a:solidFill>
                          <a:srgbClr val="404040"/>
                        </a:solidFill>
                        <a:latin typeface="Microsoft JhengHei Light" panose="020B0304030504040204" charset="-120"/>
                        <a:ea typeface="Microsoft JhengHei Light" panose="020B0304030504040204" charset="-120"/>
                      </a:endParaRPr>
                    </a:p>
                    <a:p>
                      <a:pPr marL="285750" indent="-285750">
                        <a:lnSpc>
                          <a:spcPct val="18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>
                          <a:solidFill>
                            <a:srgbClr val="404040"/>
                          </a:solidFill>
                          <a:latin typeface="Microsoft JhengHei Light" panose="020B0304030504040204" charset="-120"/>
                          <a:ea typeface="Microsoft JhengHei Light" panose="020B0304030504040204" charset="-120"/>
                        </a:rPr>
                        <a:t>The waiting time should less than 10 minutes: </a:t>
                      </a:r>
                      <a:r>
                        <a:rPr lang="en-US" altLang="zh-CN" sz="1200" b="1">
                          <a:solidFill>
                            <a:srgbClr val="0070C0"/>
                          </a:solidFill>
                          <a:latin typeface="Microsoft JhengHei Light" panose="020B0304030504040204" charset="-120"/>
                          <a:ea typeface="Microsoft JhengHei Light" panose="020B0304030504040204" charset="-120"/>
                        </a:rPr>
                        <a:t>91.3%</a:t>
                      </a:r>
                      <a:endParaRPr lang="en-US" altLang="zh-CN" sz="1200">
                        <a:solidFill>
                          <a:srgbClr val="404040"/>
                        </a:solidFill>
                        <a:latin typeface="Microsoft JhengHei Light" panose="020B0304030504040204" charset="-120"/>
                        <a:ea typeface="Microsoft JhengHei Light" panose="020B0304030504040204" charset="-120"/>
                      </a:endParaRPr>
                    </a:p>
                    <a:p>
                      <a:pPr marL="285750" indent="-285750">
                        <a:lnSpc>
                          <a:spcPct val="18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>
                          <a:solidFill>
                            <a:srgbClr val="404040"/>
                          </a:solidFill>
                          <a:latin typeface="Microsoft JhengHei Light" panose="020B0304030504040204" charset="-120"/>
                          <a:ea typeface="Microsoft JhengHei Light" panose="020B0304030504040204" charset="-120"/>
                        </a:rPr>
                        <a:t>Food truck only accpet cash: </a:t>
                      </a:r>
                      <a:r>
                        <a:rPr lang="en-US" altLang="zh-CN" sz="1200" b="1">
                          <a:solidFill>
                            <a:srgbClr val="0070C0"/>
                          </a:solidFill>
                          <a:latin typeface="Microsoft JhengHei Light" panose="020B0304030504040204" charset="-120"/>
                          <a:ea typeface="Microsoft JhengHei Light" panose="020B0304030504040204" charset="-120"/>
                        </a:rPr>
                        <a:t>30.4%</a:t>
                      </a:r>
                      <a:endParaRPr lang="en-US" altLang="zh-CN" sz="1200" b="1">
                        <a:solidFill>
                          <a:srgbClr val="0070C0"/>
                        </a:solidFill>
                        <a:latin typeface="Microsoft JhengHei Light" panose="020B0304030504040204" charset="-120"/>
                        <a:ea typeface="Microsoft JhengHei Light" panose="020B0304030504040204" charset="-120"/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dash"/>
                    </a:lnL>
                    <a:lnR w="9525">
                      <a:solidFill>
                        <a:srgbClr val="1784C7"/>
                      </a:solidFill>
                      <a:prstDash val="dash"/>
                    </a:lnR>
                    <a:lnT w="9525">
                      <a:solidFill>
                        <a:srgbClr val="1784C7"/>
                      </a:solidFill>
                      <a:prstDash val="dash"/>
                    </a:lnT>
                    <a:lnB w="9525">
                      <a:solidFill>
                        <a:srgbClr val="1784C7"/>
                      </a:solidFill>
                      <a:prstDash val="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285750" indent="-285750">
                        <a:lnSpc>
                          <a:spcPct val="18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JhengHei Light" panose="020B0304030504040204" charset="-120"/>
                          <a:ea typeface="Microsoft JhengHei Light" panose="020B0304030504040204" charset="-120"/>
                        </a:rPr>
                        <a:t>We observed 80 students.</a:t>
                      </a:r>
                      <a:endParaRPr lang="en-US" altLang="zh-CN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JhengHei Light" panose="020B0304030504040204" charset="-120"/>
                        <a:ea typeface="Microsoft JhengHei Light" panose="020B0304030504040204" charset="-120"/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dash"/>
                    </a:lnL>
                    <a:lnR w="9525">
                      <a:solidFill>
                        <a:srgbClr val="1784C7"/>
                      </a:solidFill>
                      <a:prstDash val="dash"/>
                    </a:lnR>
                    <a:lnT w="9525">
                      <a:solidFill>
                        <a:srgbClr val="1784C7"/>
                      </a:solidFill>
                      <a:prstDash val="dash"/>
                    </a:lnT>
                    <a:lnB w="9525">
                      <a:solidFill>
                        <a:srgbClr val="1784C7"/>
                      </a:solidFill>
                      <a:prstDash val="dash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" t="10096" r="4655" b="286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矩形: 剪去对角 4"/>
          <p:cNvSpPr/>
          <p:nvPr/>
        </p:nvSpPr>
        <p:spPr>
          <a:xfrm>
            <a:off x="487136" y="424543"/>
            <a:ext cx="11217729" cy="6008914"/>
          </a:xfrm>
          <a:prstGeom prst="snip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5220608" y="1031188"/>
            <a:ext cx="207010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800" b="1" dirty="0">
                <a:solidFill>
                  <a:schemeClr val="bg2">
                    <a:lumMod val="50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  <a:cs typeface="+mn-ea"/>
                <a:sym typeface="+mn-lt"/>
              </a:rPr>
              <a:t>Field Study</a:t>
            </a:r>
            <a:endParaRPr lang="en-US" altLang="zh-CN" sz="2800" b="1" dirty="0">
              <a:solidFill>
                <a:schemeClr val="bg2">
                  <a:lumMod val="50000"/>
                </a:schemeClr>
              </a:solidFill>
              <a:latin typeface="Microsoft JhengHei" panose="020B0604030504040204" charset="-120"/>
              <a:ea typeface="Microsoft JhengHei" panose="020B0604030504040204" charset="-120"/>
              <a:cs typeface="+mn-ea"/>
              <a:sym typeface="+mn-lt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1828800" y="1758315"/>
          <a:ext cx="8655050" cy="13950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7525"/>
                <a:gridCol w="4327525"/>
              </a:tblGrid>
              <a:tr h="676275">
                <a:tc>
                  <a:txBody>
                    <a:bodyPr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lang="en-US" altLang="zh-CN" sz="2400" b="0">
                          <a:solidFill>
                            <a:srgbClr val="1784C7"/>
                          </a:solidFill>
                          <a:latin typeface="Microsoft JhengHei" panose="020B0604030504040204" charset="-120"/>
                          <a:ea typeface="Microsoft JhengHei" panose="020B0604030504040204" charset="-120"/>
                        </a:rPr>
                        <a:t>Peak Hours</a:t>
                      </a:r>
                      <a:endParaRPr lang="en-US" altLang="zh-CN" sz="1200" b="0">
                        <a:solidFill>
                          <a:schemeClr val="bg2">
                            <a:lumMod val="50000"/>
                          </a:schemeClr>
                        </a:solidFill>
                        <a:latin typeface="Microsoft JhengHei" panose="020B0604030504040204" charset="-120"/>
                        <a:ea typeface="Microsoft JhengHei" panose="020B0604030504040204" charset="-120"/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dash"/>
                    </a:lnL>
                    <a:lnR w="9525">
                      <a:solidFill>
                        <a:srgbClr val="1784C7"/>
                      </a:solidFill>
                      <a:prstDash val="dash"/>
                    </a:lnR>
                    <a:lnT w="9525">
                      <a:solidFill>
                        <a:srgbClr val="1784C7"/>
                      </a:solidFill>
                      <a:prstDash val="dash"/>
                    </a:lnT>
                    <a:lnB w="9525">
                      <a:solidFill>
                        <a:srgbClr val="1784C7"/>
                      </a:solidFill>
                      <a:prstDash val="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lang="en-US" sz="2400" b="0">
                          <a:solidFill>
                            <a:srgbClr val="1784C7"/>
                          </a:solidFill>
                          <a:latin typeface="Microsoft JhengHei" panose="020B0604030504040204" charset="-120"/>
                          <a:ea typeface="Microsoft JhengHei" panose="020B0604030504040204" charset="-120"/>
                        </a:rPr>
                        <a:t>Non-Peak Hours</a:t>
                      </a:r>
                      <a:endParaRPr lang="en-US" sz="1200" b="0">
                        <a:solidFill>
                          <a:schemeClr val="bg2">
                            <a:lumMod val="50000"/>
                          </a:schemeClr>
                        </a:solidFill>
                        <a:latin typeface="Microsoft JhengHei" panose="020B0604030504040204" charset="-120"/>
                        <a:ea typeface="Microsoft JhengHei" panose="020B0604030504040204" charset="-120"/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dash"/>
                    </a:lnL>
                    <a:lnR w="9525">
                      <a:solidFill>
                        <a:srgbClr val="1784C7"/>
                      </a:solidFill>
                      <a:prstDash val="dash"/>
                    </a:lnR>
                    <a:lnT w="9525">
                      <a:solidFill>
                        <a:srgbClr val="1784C7"/>
                      </a:solidFill>
                      <a:prstDash val="dash"/>
                    </a:lnT>
                    <a:lnB w="9525">
                      <a:solidFill>
                        <a:srgbClr val="1784C7"/>
                      </a:solidFill>
                      <a:prstDash val="dash"/>
                    </a:lnB>
                    <a:solidFill>
                      <a:srgbClr val="FFFFFF"/>
                    </a:solidFill>
                  </a:tcPr>
                </a:tc>
              </a:tr>
              <a:tr h="718820">
                <a:tc>
                  <a:txBody>
                    <a:bodyPr/>
                    <a:p>
                      <a:pPr marL="285750" indent="-285750" algn="ctr">
                        <a:lnSpc>
                          <a:spcPct val="18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JhengHei Light" panose="020B0304030504040204" charset="-120"/>
                          <a:ea typeface="Microsoft JhengHei Light" panose="020B0304030504040204" charset="-120"/>
                          <a:sym typeface="+mn-ea"/>
                        </a:rPr>
                        <a:t>The average waiting time is </a:t>
                      </a:r>
                      <a:r>
                        <a:rPr lang="en-US" altLang="zh-CN" sz="1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JhengHei Light" panose="020B0304030504040204" charset="-120"/>
                          <a:ea typeface="Microsoft JhengHei Light" panose="020B0304030504040204" charset="-120"/>
                          <a:sym typeface="+mn-ea"/>
                        </a:rPr>
                        <a:t>9:16</a:t>
                      </a:r>
                      <a:endParaRPr lang="en-US" altLang="zh-CN" sz="14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JhengHei Light" panose="020B0304030504040204" charset="-120"/>
                        <a:ea typeface="Microsoft JhengHei Light" panose="020B0304030504040204" charset="-120"/>
                        <a:sym typeface="+mn-ea"/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dash"/>
                    </a:lnL>
                    <a:lnR w="9525">
                      <a:solidFill>
                        <a:srgbClr val="1784C7"/>
                      </a:solidFill>
                      <a:prstDash val="dash"/>
                    </a:lnR>
                    <a:lnT w="9525">
                      <a:solidFill>
                        <a:srgbClr val="1784C7"/>
                      </a:solidFill>
                      <a:prstDash val="dash"/>
                    </a:lnT>
                    <a:lnB w="9525">
                      <a:solidFill>
                        <a:srgbClr val="1784C7"/>
                      </a:solidFill>
                      <a:prstDash val="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285750" indent="-285750" algn="ctr">
                        <a:lnSpc>
                          <a:spcPct val="18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>
                          <a:solidFill>
                            <a:srgbClr val="404040"/>
                          </a:solidFill>
                          <a:latin typeface="Microsoft JhengHei Light" panose="020B0304030504040204" charset="-120"/>
                          <a:ea typeface="Microsoft JhengHei Light" panose="020B0304030504040204" charset="-120"/>
                        </a:rPr>
                        <a:t>The average waiting time is </a:t>
                      </a:r>
                      <a:r>
                        <a:rPr lang="en-US" altLang="zh-CN" sz="1400" b="1">
                          <a:solidFill>
                            <a:srgbClr val="404040"/>
                          </a:solidFill>
                          <a:latin typeface="Microsoft JhengHei Light" panose="020B0304030504040204" charset="-120"/>
                          <a:ea typeface="Microsoft JhengHei Light" panose="020B0304030504040204" charset="-120"/>
                        </a:rPr>
                        <a:t>5:37</a:t>
                      </a:r>
                      <a:endParaRPr lang="en-US" altLang="zh-CN" sz="1400" b="1">
                        <a:solidFill>
                          <a:srgbClr val="404040"/>
                        </a:solidFill>
                        <a:latin typeface="Microsoft JhengHei Light" panose="020B0304030504040204" charset="-120"/>
                        <a:ea typeface="Microsoft JhengHei Light" panose="020B0304030504040204" charset="-120"/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dash"/>
                    </a:lnL>
                    <a:lnR w="9525">
                      <a:solidFill>
                        <a:srgbClr val="1784C7"/>
                      </a:solidFill>
                      <a:prstDash val="dash"/>
                    </a:lnR>
                    <a:lnT w="9525">
                      <a:solidFill>
                        <a:srgbClr val="1784C7"/>
                      </a:solidFill>
                      <a:prstDash val="dash"/>
                    </a:lnT>
                    <a:lnB w="9525">
                      <a:solidFill>
                        <a:srgbClr val="1784C7"/>
                      </a:solidFill>
                      <a:prstDash val="dash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4043680" y="3939540"/>
            <a:ext cx="42259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Light" panose="020B0304030504040204" charset="-120"/>
                <a:ea typeface="Microsoft JhengHei Light" panose="020B0304030504040204" charset="-120"/>
              </a:rPr>
              <a:t>But we only have 10 minutes break!</a:t>
            </a:r>
            <a:endParaRPr lang="en-US" altLang="zh-CN" sz="2000">
              <a:solidFill>
                <a:schemeClr val="tx1">
                  <a:lumMod val="75000"/>
                  <a:lumOff val="25000"/>
                </a:schemeClr>
              </a:solidFill>
              <a:latin typeface="Microsoft JhengHei Light" panose="020B0304030504040204" charset="-120"/>
              <a:ea typeface="Microsoft JhengHei Light" panose="020B0304030504040204" charset="-120"/>
            </a:endParaRPr>
          </a:p>
        </p:txBody>
      </p:sp>
      <p:pic>
        <p:nvPicPr>
          <p:cNvPr id="4" name="图片 3" descr="B`{Y)PAP)QVPYV88EO[(I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230" y="4447540"/>
            <a:ext cx="1266825" cy="8223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" t="10096" r="4655" b="286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矩形: 剪去对角 4"/>
          <p:cNvSpPr/>
          <p:nvPr/>
        </p:nvSpPr>
        <p:spPr>
          <a:xfrm>
            <a:off x="487136" y="424543"/>
            <a:ext cx="11217729" cy="6008914"/>
          </a:xfrm>
          <a:prstGeom prst="snip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5220608" y="1031188"/>
            <a:ext cx="207010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800" b="1" dirty="0">
                <a:solidFill>
                  <a:schemeClr val="bg2">
                    <a:lumMod val="50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  <a:cs typeface="+mn-ea"/>
                <a:sym typeface="+mn-lt"/>
              </a:rPr>
              <a:t>Field Study</a:t>
            </a:r>
            <a:endParaRPr lang="en-US" altLang="zh-CN" sz="2800" b="1" dirty="0">
              <a:solidFill>
                <a:schemeClr val="bg2">
                  <a:lumMod val="50000"/>
                </a:schemeClr>
              </a:solidFill>
              <a:latin typeface="Microsoft JhengHei" panose="020B0604030504040204" charset="-120"/>
              <a:ea typeface="Microsoft JhengHei" panose="020B0604030504040204" charset="-120"/>
              <a:cs typeface="+mn-ea"/>
              <a:sym typeface="+mn-lt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1828800" y="1758315"/>
          <a:ext cx="8655050" cy="13950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7525"/>
                <a:gridCol w="4327525"/>
              </a:tblGrid>
              <a:tr h="676275">
                <a:tc>
                  <a:txBody>
                    <a:bodyPr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lang="en-US" altLang="zh-CN" sz="2400" b="0">
                          <a:solidFill>
                            <a:srgbClr val="1784C7"/>
                          </a:solidFill>
                          <a:latin typeface="Microsoft JhengHei" panose="020B0604030504040204" charset="-120"/>
                          <a:ea typeface="Microsoft JhengHei" panose="020B0604030504040204" charset="-120"/>
                        </a:rPr>
                        <a:t>Western Food Truck</a:t>
                      </a:r>
                      <a:endParaRPr lang="en-US" altLang="zh-CN" sz="1200" b="0">
                        <a:solidFill>
                          <a:schemeClr val="bg2">
                            <a:lumMod val="50000"/>
                          </a:schemeClr>
                        </a:solidFill>
                        <a:latin typeface="Microsoft JhengHei" panose="020B0604030504040204" charset="-120"/>
                        <a:ea typeface="Microsoft JhengHei" panose="020B0604030504040204" charset="-120"/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dash"/>
                    </a:lnL>
                    <a:lnR w="9525">
                      <a:solidFill>
                        <a:srgbClr val="1784C7"/>
                      </a:solidFill>
                      <a:prstDash val="dash"/>
                    </a:lnR>
                    <a:lnT w="9525">
                      <a:solidFill>
                        <a:srgbClr val="1784C7"/>
                      </a:solidFill>
                      <a:prstDash val="dash"/>
                    </a:lnT>
                    <a:lnB w="9525">
                      <a:solidFill>
                        <a:srgbClr val="1784C7"/>
                      </a:solidFill>
                      <a:prstDash val="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lang="en-US" sz="2400" b="0">
                          <a:solidFill>
                            <a:srgbClr val="1784C7"/>
                          </a:solidFill>
                          <a:latin typeface="Microsoft JhengHei" panose="020B0604030504040204" charset="-120"/>
                          <a:ea typeface="Microsoft JhengHei" panose="020B0604030504040204" charset="-120"/>
                        </a:rPr>
                        <a:t>Eastern Food Truck</a:t>
                      </a:r>
                      <a:endParaRPr lang="en-US" sz="1200" b="0">
                        <a:solidFill>
                          <a:schemeClr val="bg2">
                            <a:lumMod val="50000"/>
                          </a:schemeClr>
                        </a:solidFill>
                        <a:latin typeface="Microsoft JhengHei" panose="020B0604030504040204" charset="-120"/>
                        <a:ea typeface="Microsoft JhengHei" panose="020B0604030504040204" charset="-120"/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dash"/>
                    </a:lnL>
                    <a:lnR w="9525">
                      <a:solidFill>
                        <a:srgbClr val="1784C7"/>
                      </a:solidFill>
                      <a:prstDash val="dash"/>
                    </a:lnR>
                    <a:lnT w="9525">
                      <a:solidFill>
                        <a:srgbClr val="1784C7"/>
                      </a:solidFill>
                      <a:prstDash val="dash"/>
                    </a:lnT>
                    <a:lnB w="9525">
                      <a:solidFill>
                        <a:srgbClr val="1784C7"/>
                      </a:solidFill>
                      <a:prstDash val="dash"/>
                    </a:lnB>
                    <a:solidFill>
                      <a:srgbClr val="FFFFFF"/>
                    </a:solidFill>
                  </a:tcPr>
                </a:tc>
              </a:tr>
              <a:tr h="718820">
                <a:tc>
                  <a:txBody>
                    <a:bodyPr/>
                    <a:p>
                      <a:pPr marL="285750" indent="-285750" algn="ctr">
                        <a:lnSpc>
                          <a:spcPct val="18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JhengHei Light" panose="020B0304030504040204" charset="-120"/>
                          <a:ea typeface="Microsoft JhengHei Light" panose="020B0304030504040204" charset="-120"/>
                          <a:sym typeface="+mn-ea"/>
                        </a:rPr>
                        <a:t>The average waiting time is </a:t>
                      </a:r>
                      <a:r>
                        <a:rPr lang="en-US" altLang="zh-CN" sz="1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JhengHei Light" panose="020B0304030504040204" charset="-120"/>
                          <a:ea typeface="Microsoft JhengHei Light" panose="020B0304030504040204" charset="-120"/>
                          <a:sym typeface="+mn-ea"/>
                        </a:rPr>
                        <a:t>4:52</a:t>
                      </a:r>
                      <a:endParaRPr lang="en-US" altLang="zh-CN" sz="14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JhengHei Light" panose="020B0304030504040204" charset="-120"/>
                        <a:ea typeface="Microsoft JhengHei Light" panose="020B0304030504040204" charset="-120"/>
                        <a:sym typeface="+mn-ea"/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dash"/>
                    </a:lnL>
                    <a:lnR w="9525">
                      <a:solidFill>
                        <a:srgbClr val="1784C7"/>
                      </a:solidFill>
                      <a:prstDash val="dash"/>
                    </a:lnR>
                    <a:lnT w="9525">
                      <a:solidFill>
                        <a:srgbClr val="1784C7"/>
                      </a:solidFill>
                      <a:prstDash val="dash"/>
                    </a:lnT>
                    <a:lnB w="9525">
                      <a:solidFill>
                        <a:srgbClr val="1784C7"/>
                      </a:solidFill>
                      <a:prstDash val="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285750" indent="-285750" algn="ctr">
                        <a:lnSpc>
                          <a:spcPct val="18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>
                          <a:solidFill>
                            <a:srgbClr val="404040"/>
                          </a:solidFill>
                          <a:latin typeface="Microsoft JhengHei Light" panose="020B0304030504040204" charset="-120"/>
                          <a:ea typeface="Microsoft JhengHei Light" panose="020B0304030504040204" charset="-120"/>
                        </a:rPr>
                        <a:t>The average waiting time is </a:t>
                      </a:r>
                      <a:r>
                        <a:rPr lang="en-US" altLang="zh-CN" sz="1400" b="1">
                          <a:solidFill>
                            <a:srgbClr val="404040"/>
                          </a:solidFill>
                          <a:latin typeface="Microsoft JhengHei Light" panose="020B0304030504040204" charset="-120"/>
                          <a:ea typeface="Microsoft JhengHei Light" panose="020B0304030504040204" charset="-120"/>
                        </a:rPr>
                        <a:t>10:02</a:t>
                      </a:r>
                      <a:endParaRPr lang="en-US" altLang="zh-CN" sz="1400" b="1">
                        <a:solidFill>
                          <a:srgbClr val="404040"/>
                        </a:solidFill>
                        <a:latin typeface="Microsoft JhengHei Light" panose="020B0304030504040204" charset="-120"/>
                        <a:ea typeface="Microsoft JhengHei Light" panose="020B0304030504040204" charset="-120"/>
                      </a:endParaRPr>
                    </a:p>
                  </a:txBody>
                  <a:tcPr>
                    <a:lnL w="9525">
                      <a:solidFill>
                        <a:srgbClr val="1784C7"/>
                      </a:solidFill>
                      <a:prstDash val="dash"/>
                    </a:lnL>
                    <a:lnR w="9525">
                      <a:solidFill>
                        <a:srgbClr val="1784C7"/>
                      </a:solidFill>
                      <a:prstDash val="dash"/>
                    </a:lnR>
                    <a:lnT w="9525">
                      <a:solidFill>
                        <a:srgbClr val="1784C7"/>
                      </a:solidFill>
                      <a:prstDash val="dash"/>
                    </a:lnT>
                    <a:lnB w="9525">
                      <a:solidFill>
                        <a:srgbClr val="1784C7"/>
                      </a:solidFill>
                      <a:prstDash val="dash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4202430" y="3939540"/>
            <a:ext cx="386778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Light" panose="020B0304030504040204" charset="-120"/>
                <a:ea typeface="Microsoft JhengHei Light" panose="020B0304030504040204" charset="-120"/>
              </a:rPr>
              <a:t>The average waiting time is 7:27</a:t>
            </a:r>
            <a:endParaRPr lang="en-US" altLang="zh-CN" sz="2000">
              <a:solidFill>
                <a:schemeClr val="tx1">
                  <a:lumMod val="75000"/>
                  <a:lumOff val="25000"/>
                </a:schemeClr>
              </a:solidFill>
              <a:latin typeface="Microsoft JhengHei Light" panose="020B0304030504040204" charset="-120"/>
              <a:ea typeface="Microsoft JhengHei Light" panose="020B0304030504040204" charset="-120"/>
            </a:endParaRPr>
          </a:p>
        </p:txBody>
      </p:sp>
      <p:pic>
        <p:nvPicPr>
          <p:cNvPr id="4" name="图片 3" descr="B`{Y)PAP)QVPYV88EO[(I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230" y="4447540"/>
            <a:ext cx="1266825" cy="8223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" t="10096" r="4655" b="286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矩形: 剪去对角 4"/>
          <p:cNvSpPr/>
          <p:nvPr/>
        </p:nvSpPr>
        <p:spPr>
          <a:xfrm>
            <a:off x="487136" y="424543"/>
            <a:ext cx="11217729" cy="6008914"/>
          </a:xfrm>
          <a:prstGeom prst="snip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4152220" y="1031188"/>
            <a:ext cx="388683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800" b="1" dirty="0">
                <a:solidFill>
                  <a:schemeClr val="bg2">
                    <a:lumMod val="50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  <a:cs typeface="+mn-ea"/>
                <a:sym typeface="+mn-lt"/>
              </a:rPr>
              <a:t>So the problems are...</a:t>
            </a:r>
            <a:endParaRPr lang="en-US" altLang="zh-CN" sz="2800" b="1" dirty="0">
              <a:solidFill>
                <a:schemeClr val="bg2">
                  <a:lumMod val="50000"/>
                </a:schemeClr>
              </a:solidFill>
              <a:latin typeface="Microsoft JhengHei" panose="020B0604030504040204" charset="-120"/>
              <a:ea typeface="Microsoft JhengHei" panose="020B0604030504040204" charset="-120"/>
              <a:cs typeface="+mn-ea"/>
              <a:sym typeface="+mn-lt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9" t="15546" r="24862" b="7609"/>
          <a:stretch>
            <a:fillRect/>
          </a:stretch>
        </p:blipFill>
        <p:spPr>
          <a:xfrm>
            <a:off x="3521359" y="1818538"/>
            <a:ext cx="1758146" cy="1758688"/>
          </a:xfrm>
          <a:custGeom>
            <a:avLst/>
            <a:gdLst>
              <a:gd name="connsiteX0" fmla="*/ 879073 w 1758146"/>
              <a:gd name="connsiteY0" fmla="*/ 0 h 1758688"/>
              <a:gd name="connsiteX1" fmla="*/ 1758146 w 1758146"/>
              <a:gd name="connsiteY1" fmla="*/ 879344 h 1758688"/>
              <a:gd name="connsiteX2" fmla="*/ 879073 w 1758146"/>
              <a:gd name="connsiteY2" fmla="*/ 1758688 h 1758688"/>
              <a:gd name="connsiteX3" fmla="*/ 0 w 1758146"/>
              <a:gd name="connsiteY3" fmla="*/ 879344 h 1758688"/>
              <a:gd name="connsiteX4" fmla="*/ 879073 w 1758146"/>
              <a:gd name="connsiteY4" fmla="*/ 0 h 1758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8146" h="1758688">
                <a:moveTo>
                  <a:pt x="879073" y="0"/>
                </a:moveTo>
                <a:cubicBezTo>
                  <a:pt x="1364572" y="0"/>
                  <a:pt x="1758146" y="393696"/>
                  <a:pt x="1758146" y="879344"/>
                </a:cubicBezTo>
                <a:cubicBezTo>
                  <a:pt x="1758146" y="1364992"/>
                  <a:pt x="1364572" y="1758688"/>
                  <a:pt x="879073" y="1758688"/>
                </a:cubicBezTo>
                <a:cubicBezTo>
                  <a:pt x="393574" y="1758688"/>
                  <a:pt x="0" y="1364992"/>
                  <a:pt x="0" y="879344"/>
                </a:cubicBezTo>
                <a:cubicBezTo>
                  <a:pt x="0" y="393696"/>
                  <a:pt x="393574" y="0"/>
                  <a:pt x="879073" y="0"/>
                </a:cubicBezTo>
                <a:close/>
              </a:path>
            </a:pathLst>
          </a:cu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5" t="11360" r="34137" b="11795"/>
          <a:stretch>
            <a:fillRect/>
          </a:stretch>
        </p:blipFill>
        <p:spPr>
          <a:xfrm>
            <a:off x="6618491" y="1723290"/>
            <a:ext cx="1758146" cy="1758690"/>
          </a:xfrm>
          <a:custGeom>
            <a:avLst/>
            <a:gdLst>
              <a:gd name="connsiteX0" fmla="*/ 879073 w 1758146"/>
              <a:gd name="connsiteY0" fmla="*/ 0 h 1758690"/>
              <a:gd name="connsiteX1" fmla="*/ 1758146 w 1758146"/>
              <a:gd name="connsiteY1" fmla="*/ 879345 h 1758690"/>
              <a:gd name="connsiteX2" fmla="*/ 879073 w 1758146"/>
              <a:gd name="connsiteY2" fmla="*/ 1758690 h 1758690"/>
              <a:gd name="connsiteX3" fmla="*/ 0 w 1758146"/>
              <a:gd name="connsiteY3" fmla="*/ 879345 h 1758690"/>
              <a:gd name="connsiteX4" fmla="*/ 879073 w 1758146"/>
              <a:gd name="connsiteY4" fmla="*/ 0 h 175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8146" h="1758690">
                <a:moveTo>
                  <a:pt x="879073" y="0"/>
                </a:moveTo>
                <a:cubicBezTo>
                  <a:pt x="1364572" y="0"/>
                  <a:pt x="1758146" y="393696"/>
                  <a:pt x="1758146" y="879345"/>
                </a:cubicBezTo>
                <a:cubicBezTo>
                  <a:pt x="1758146" y="1364994"/>
                  <a:pt x="1364572" y="1758690"/>
                  <a:pt x="879073" y="1758690"/>
                </a:cubicBezTo>
                <a:cubicBezTo>
                  <a:pt x="393574" y="1758690"/>
                  <a:pt x="0" y="1364994"/>
                  <a:pt x="0" y="879345"/>
                </a:cubicBezTo>
                <a:cubicBezTo>
                  <a:pt x="0" y="393696"/>
                  <a:pt x="393574" y="0"/>
                  <a:pt x="879073" y="0"/>
                </a:cubicBez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 flipV="1">
            <a:off x="5279108" y="1980840"/>
            <a:ext cx="1596858" cy="143538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120775" y="3577590"/>
            <a:ext cx="4158615" cy="2891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Light" panose="020B0304030504040204" charset="-120"/>
                <a:ea typeface="Microsoft JhengHei Light" panose="020B0304030504040204" charset="-120"/>
                <a:sym typeface="+mn-ea"/>
              </a:rPr>
              <a:t>Too much waiting time that could cause students late for their next course.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Microsoft JhengHei Light" panose="020B0304030504040204" charset="-120"/>
              <a:ea typeface="Microsoft JhengHei Light" panose="020B0304030504040204" charset="-120"/>
            </a:endParaRPr>
          </a:p>
          <a:p>
            <a:pPr marL="342900" indent="-342900" algn="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Light" panose="020B0304030504040204" charset="-120"/>
                <a:ea typeface="Microsoft JhengHei Light" panose="020B0304030504040204" charset="-120"/>
                <a:sym typeface="+mn-ea"/>
              </a:rPr>
              <a:t>Limited payment method.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Microsoft JhengHei Light" panose="020B0304030504040204" charset="-120"/>
              <a:ea typeface="Microsoft JhengHei Light" panose="020B0304030504040204" charset="-120"/>
            </a:endParaRPr>
          </a:p>
          <a:p>
            <a:pPr marL="342900" indent="-342900" algn="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Light" panose="020B0304030504040204" charset="-120"/>
                <a:ea typeface="Microsoft JhengHei Light" panose="020B0304030504040204" charset="-120"/>
                <a:sym typeface="+mn-ea"/>
              </a:rPr>
              <a:t>Language problems.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Microsoft JhengHei Light" panose="020B0304030504040204" charset="-120"/>
              <a:ea typeface="Microsoft JhengHei Light" panose="020B0304030504040204" charset="-120"/>
            </a:endParaRPr>
          </a:p>
          <a:p>
            <a:pPr marL="342900" indent="-342900" algn="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Light" panose="020B0304030504040204" charset="-120"/>
                <a:ea typeface="Microsoft JhengHei Light" panose="020B0304030504040204" charset="-120"/>
                <a:sym typeface="+mn-ea"/>
              </a:rPr>
              <a:t>Too crowed that people cut in line.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Microsoft JhengHei Light" panose="020B0304030504040204" charset="-120"/>
              <a:ea typeface="Microsoft JhengHei Light" panose="020B0304030504040204" charset="-120"/>
            </a:endParaRPr>
          </a:p>
          <a:p>
            <a:pPr marL="342900" indent="-342900" algn="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Light" panose="020B0304030504040204" charset="-120"/>
                <a:ea typeface="Microsoft JhengHei Light" panose="020B0304030504040204" charset="-120"/>
                <a:sym typeface="+mn-ea"/>
              </a:rPr>
              <a:t>Received wrong dishes.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Microsoft JhengHei Light" panose="020B0304030504040204" charset="-120"/>
              <a:ea typeface="Microsoft JhengHei Light" panose="020B0304030504040204" charset="-120"/>
            </a:endParaRPr>
          </a:p>
          <a:p>
            <a:pPr algn="r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665223" y="2498985"/>
            <a:ext cx="1469959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Light" panose="020B0304030504040204" charset="-120"/>
                <a:ea typeface="Microsoft JhengHei Light" panose="020B0304030504040204" charset="-120"/>
                <a:cs typeface="+mn-ea"/>
                <a:sym typeface="+mn-lt"/>
              </a:rPr>
              <a:t>Students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 Light" panose="020B0304030504040204" charset="-120"/>
              <a:ea typeface="Microsoft JhengHei Light" panose="020B0304030504040204" charset="-120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762753" y="2345315"/>
            <a:ext cx="1469959" cy="70675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Light" panose="020B0304030504040204" charset="-120"/>
                <a:ea typeface="Microsoft JhengHei Light" panose="020B0304030504040204" charset="-120"/>
                <a:cs typeface="+mn-ea"/>
                <a:sym typeface="+mn-lt"/>
              </a:rPr>
              <a:t>Food Truck Owners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 Light" panose="020B0304030504040204" charset="-120"/>
              <a:ea typeface="Microsoft JhengHei Light" panose="020B0304030504040204" charset="-120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18605" y="3577590"/>
            <a:ext cx="415861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Light" panose="020B0304030504040204" charset="-120"/>
                <a:ea typeface="Microsoft JhengHei Light" panose="020B0304030504040204" charset="-120"/>
                <a:sym typeface="+mn-ea"/>
              </a:rPr>
              <a:t>Sometimes they are too busy so they might give students the wrong dish.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Microsoft JhengHei Light" panose="020B0304030504040204" charset="-120"/>
              <a:ea typeface="Microsoft JhengHei Light" panose="020B0304030504040204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Light" panose="020B0304030504040204" charset="-120"/>
                <a:ea typeface="Microsoft JhengHei Light" panose="020B0304030504040204" charset="-120"/>
                <a:sym typeface="+mn-ea"/>
              </a:rPr>
              <a:t>It is depressed to see students are leaving because of the waiting line.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" t="10096" r="4655" b="286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矩形: 剪去对角 4"/>
          <p:cNvSpPr/>
          <p:nvPr/>
        </p:nvSpPr>
        <p:spPr>
          <a:xfrm>
            <a:off x="487136" y="424543"/>
            <a:ext cx="11217729" cy="6008914"/>
          </a:xfrm>
          <a:prstGeom prst="snip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180823" y="2310951"/>
            <a:ext cx="3675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800" b="1" dirty="0">
                <a:solidFill>
                  <a:schemeClr val="bg2">
                    <a:lumMod val="50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  <a:cs typeface="+mn-ea"/>
                <a:sym typeface="+mn-lt"/>
              </a:rPr>
              <a:t>Design</a:t>
            </a:r>
            <a:endParaRPr kumimoji="1"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725357" y="1542134"/>
            <a:ext cx="4586347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Handwriting" panose="03010101010101010101" charset="0"/>
                <a:ea typeface="Microsoft YaHei UI" panose="020B0503020204020204" charset="-122"/>
                <a:cs typeface="Lucida Handwriting" panose="03010101010101010101" charset="0"/>
                <a:sym typeface="+mn-ea"/>
              </a:rPr>
              <a:t>Part 2</a:t>
            </a:r>
            <a:endParaRPr lang="en-US" altLang="zh-CN" sz="4400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charset="-122"/>
              <a:ea typeface="Microsoft YaHei UI" panose="020B0503020204020204" charset="-122"/>
              <a:cs typeface="Aharoni" panose="02010803020104030203" pitchFamily="2" charset="-79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715" y="3139440"/>
            <a:ext cx="5168900" cy="27051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ags/tag1.xml><?xml version="1.0" encoding="utf-8"?>
<p:tagLst xmlns:p="http://schemas.openxmlformats.org/presentationml/2006/main">
  <p:tag name="KSO_WM_UNIT_TABLE_BEAUTIFY" val="smartTable{1f8a3f32-6ff9-4f93-9ce5-9e15c773bd93}"/>
  <p:tag name="TABLE_SKINIDX" val="2"/>
  <p:tag name="TABLE_ENCOLOR" val="#5CA2F9"/>
</p:tagLst>
</file>

<file path=ppt/tags/tag2.xml><?xml version="1.0" encoding="utf-8"?>
<p:tagLst xmlns:p="http://schemas.openxmlformats.org/presentationml/2006/main">
  <p:tag name="KSO_WM_UNIT_TABLE_BEAUTIFY" val="smartTable{1f8a3f32-6ff9-4f93-9ce5-9e15c773bd93}"/>
  <p:tag name="TABLE_SKINIDX" val="2"/>
  <p:tag name="TABLE_ENCOLOR" val="#5CA2F9"/>
</p:tagLst>
</file>

<file path=ppt/tags/tag3.xml><?xml version="1.0" encoding="utf-8"?>
<p:tagLst xmlns:p="http://schemas.openxmlformats.org/presentationml/2006/main">
  <p:tag name="KSO_WM_UNIT_TABLE_BEAUTIFY" val="smartTable{1f8a3f32-6ff9-4f93-9ce5-9e15c773bd93}"/>
  <p:tag name="TABLE_SKINIDX" val="2"/>
  <p:tag name="TABLE_ENCOLOR" val="#5CA2F9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2858</Words>
  <Application>WPS 演示</Application>
  <PresentationFormat>宽屏</PresentationFormat>
  <Paragraphs>134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7" baseType="lpstr">
      <vt:lpstr>Arial</vt:lpstr>
      <vt:lpstr>宋体</vt:lpstr>
      <vt:lpstr>Wingdings</vt:lpstr>
      <vt:lpstr>Nirmala UI</vt:lpstr>
      <vt:lpstr>Microsoft JhengHei</vt:lpstr>
      <vt:lpstr>Malgun Gothic Semilight</vt:lpstr>
      <vt:lpstr>微软雅黑</vt:lpstr>
      <vt:lpstr>Lucida Handwriting</vt:lpstr>
      <vt:lpstr>Microsoft YaHei UI</vt:lpstr>
      <vt:lpstr>Microsoft JhengHei Light</vt:lpstr>
      <vt:lpstr>Aharoni</vt:lpstr>
      <vt:lpstr>Yu Gothic UI Semibold</vt:lpstr>
      <vt:lpstr>等线</vt:lpstr>
      <vt:lpstr>Arial Unicode MS</vt:lpstr>
      <vt:lpstr>等线 Light</vt:lpstr>
      <vt:lpstr>Calibri</vt:lpstr>
      <vt:lpstr>Malgun Gothic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Kamilaye</cp:lastModifiedBy>
  <cp:revision>14</cp:revision>
  <dcterms:created xsi:type="dcterms:W3CDTF">2019-06-17T05:57:00Z</dcterms:created>
  <dcterms:modified xsi:type="dcterms:W3CDTF">2021-01-21T12:03:26Z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